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7"/>
  </p:notesMasterIdLst>
  <p:sldIdLst>
    <p:sldId id="256" r:id="rId2"/>
    <p:sldId id="257" r:id="rId3"/>
    <p:sldId id="258" r:id="rId4"/>
    <p:sldId id="263" r:id="rId5"/>
    <p:sldId id="271" r:id="rId6"/>
    <p:sldId id="273" r:id="rId7"/>
    <p:sldId id="272" r:id="rId8"/>
    <p:sldId id="275" r:id="rId9"/>
    <p:sldId id="269" r:id="rId10"/>
    <p:sldId id="268" r:id="rId11"/>
    <p:sldId id="266" r:id="rId12"/>
    <p:sldId id="267" r:id="rId13"/>
    <p:sldId id="259" r:id="rId14"/>
    <p:sldId id="260" r:id="rId15"/>
    <p:sldId id="261" r:id="rId16"/>
    <p:sldId id="262" r:id="rId17"/>
    <p:sldId id="265" r:id="rId18"/>
    <p:sldId id="279" r:id="rId19"/>
    <p:sldId id="280" r:id="rId20"/>
    <p:sldId id="270" r:id="rId21"/>
    <p:sldId id="274" r:id="rId22"/>
    <p:sldId id="276" r:id="rId23"/>
    <p:sldId id="277" r:id="rId24"/>
    <p:sldId id="264" r:id="rId25"/>
    <p:sldId id="278" r:id="rId26"/>
  </p:sldIdLst>
  <p:sldSz cx="9144000" cy="5143500" type="screen16x9"/>
  <p:notesSz cx="6858000" cy="9144000"/>
  <p:embeddedFontLst>
    <p:embeddedFont>
      <p:font typeface="Work Sans"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76BF60-88D7-4534-90D3-A19A413741EB}">
  <a:tblStyle styleId="{7376BF60-88D7-4534-90D3-A19A413741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454A05E-CC22-47B1-AC3B-279BB7C7ED0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4677" autoAdjust="0"/>
  </p:normalViewPr>
  <p:slideViewPr>
    <p:cSldViewPr snapToGrid="0">
      <p:cViewPr varScale="1">
        <p:scale>
          <a:sx n="102" d="100"/>
          <a:sy n="102" d="100"/>
        </p:scale>
        <p:origin x="821" y="7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852b8bf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852b8bf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75B3E76D-2A15-F838-A166-F5B0D5DBD576}"/>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6D0C4AEA-94F8-44DE-3B2A-0282AB859F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D7D911B0-945B-8E0E-97A3-CFBA70F988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063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AB283B2F-2C98-5C69-99BA-6DA49CFE5BD0}"/>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0E91E5BD-AA88-DF1B-DCD6-DFEC334138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C5E50C0C-E516-729C-7EFD-26C972D3F6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098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58169F72-4EB0-89E6-25D7-6F4887F52532}"/>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23D62572-7AEE-F3CE-0AD7-EA23BE17E6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05312672-73A8-2386-5CE3-544DFD63D7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233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39C1E700-BB00-A779-ADAC-EEA930154FF8}"/>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940F2EDF-BA0E-A3F6-3F80-DE1C027A2E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6455D334-68A4-87A6-3470-BD9562CDF2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303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F2B68244-E8A5-322A-D5A6-B0BF5098A1A3}"/>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3CEF3C5D-E297-4C0E-A98B-1992797EBE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81FAE82C-8C08-498E-4F7A-37034C47DE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470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34733AA7-54A9-5B27-4FF7-89CED52BB125}"/>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830EA22B-B9BC-6256-31CC-1A61241DE7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C9A0919A-9715-CCFE-CFAD-D29E7617F4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061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44ACC99F-793D-38F2-C05B-EDA4AEB54F64}"/>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7D75E73D-0306-C317-9327-AFBBFD69B1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434296D5-04B9-C88C-2F1C-E0C71D4841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40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E9623BE7-48EC-9E22-0219-087B5058CB69}"/>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3B2C293D-7265-626F-3EF8-813678E24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3A48C554-EB72-6EAA-E862-72C03D5AF8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494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E9623BE7-48EC-9E22-0219-087B5058CB69}"/>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3B2C293D-7265-626F-3EF8-813678E24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3A48C554-EB72-6EAA-E862-72C03D5AF8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548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A4AD8585-5630-45E8-B3D9-E3F22AE20473}"/>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2A90DDE7-7DD7-B101-B8B5-9106235F37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39080FAD-98B8-46FF-C159-9A22A0D03E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81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E9623BE7-48EC-9E22-0219-087B5058CB69}"/>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3B2C293D-7265-626F-3EF8-813678E24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3A48C554-EB72-6EAA-E862-72C03D5AF8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66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E9623BE7-48EC-9E22-0219-087B5058CB69}"/>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3B2C293D-7265-626F-3EF8-813678E24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3A48C554-EB72-6EAA-E862-72C03D5AF8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117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3e65845f0e_1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CEFA1165-AC1E-7048-B074-01E02D74FCBB}"/>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FE4A7D79-02D3-A71B-57FB-D098CCB4C1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7DFE751F-DAD3-183F-9C93-63DD770BC5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50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762E570F-0457-707C-32FB-BE7C0DEF1CAB}"/>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478D654C-5247-6BC4-B9CD-F8DD1EFD59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8868D337-121A-EA15-699C-7E5610152A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072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BD03386B-8325-BE4D-E15C-9D4FBA9F71A6}"/>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37872ABB-C806-32A6-055F-637A94751E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CDAC8623-8706-C994-B2A9-19A05ADA29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88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E95C220C-7344-917C-2955-987AC67EEDE0}"/>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CE86D7BC-F94B-0A0F-CC08-3C3DEE7E75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FE1D8408-C42D-E1E2-B7E1-B6C67C8180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364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A4AD8585-5630-45E8-B3D9-E3F22AE20473}"/>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2A90DDE7-7DD7-B101-B8B5-9106235F37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39080FAD-98B8-46FF-C159-9A22A0D03E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11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D09A4CAE-7B93-F1B5-59DC-3696D6DC5A59}"/>
            </a:ext>
          </a:extLst>
        </p:cNvPr>
        <p:cNvGrpSpPr/>
        <p:nvPr/>
      </p:nvGrpSpPr>
      <p:grpSpPr>
        <a:xfrm>
          <a:off x="0" y="0"/>
          <a:ext cx="0" cy="0"/>
          <a:chOff x="0" y="0"/>
          <a:chExt cx="0" cy="0"/>
        </a:xfrm>
      </p:grpSpPr>
      <p:sp>
        <p:nvSpPr>
          <p:cNvPr id="181" name="Google Shape;181;g13e65845f0e_1_367:notes">
            <a:extLst>
              <a:ext uri="{FF2B5EF4-FFF2-40B4-BE49-F238E27FC236}">
                <a16:creationId xmlns:a16="http://schemas.microsoft.com/office/drawing/2014/main" id="{65F0A2FE-5DA3-25F9-9A79-8B637DAEF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5845f0e_1_367:notes">
            <a:extLst>
              <a:ext uri="{FF2B5EF4-FFF2-40B4-BE49-F238E27FC236}">
                <a16:creationId xmlns:a16="http://schemas.microsoft.com/office/drawing/2014/main" id="{88C963D5-702B-66AD-C041-E6B4693116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294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0000"/>
          </a:blip>
          <a:srcRect/>
          <a:stretch/>
        </p:blipFill>
        <p:spPr>
          <a:xfrm rot="10800000">
            <a:off x="25" y="0"/>
            <a:ext cx="9144003" cy="5143501"/>
          </a:xfrm>
          <a:prstGeom prst="rect">
            <a:avLst/>
          </a:prstGeom>
          <a:noFill/>
          <a:ln>
            <a:noFill/>
          </a:ln>
        </p:spPr>
      </p:pic>
      <p:sp>
        <p:nvSpPr>
          <p:cNvPr id="10" name="Google Shape;10;p2"/>
          <p:cNvSpPr txBox="1">
            <a:spLocks noGrp="1"/>
          </p:cNvSpPr>
          <p:nvPr>
            <p:ph type="ctrTitle"/>
          </p:nvPr>
        </p:nvSpPr>
        <p:spPr>
          <a:xfrm>
            <a:off x="713100" y="539400"/>
            <a:ext cx="5237100" cy="1760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atin typeface="Work Sans"/>
                <a:ea typeface="Work Sans"/>
                <a:cs typeface="Work Sans"/>
                <a:sym typeface="Work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088" y="2394322"/>
            <a:ext cx="2719500" cy="5796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0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40"/>
        <p:cNvGrpSpPr/>
        <p:nvPr/>
      </p:nvGrpSpPr>
      <p:grpSpPr>
        <a:xfrm>
          <a:off x="0" y="0"/>
          <a:ext cx="0" cy="0"/>
          <a:chOff x="0" y="0"/>
          <a:chExt cx="0" cy="0"/>
        </a:xfrm>
      </p:grpSpPr>
      <p:pic>
        <p:nvPicPr>
          <p:cNvPr id="141" name="Google Shape;141;p27"/>
          <p:cNvPicPr preferRelativeResize="0"/>
          <p:nvPr/>
        </p:nvPicPr>
        <p:blipFill rotWithShape="1">
          <a:blip r:embed="rId2">
            <a:alphaModFix amt="10000"/>
          </a:blip>
          <a:srcRect/>
          <a:stretch/>
        </p:blipFill>
        <p:spPr>
          <a:xfrm flipH="1">
            <a:off x="25" y="0"/>
            <a:ext cx="914400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mt="10000"/>
          </a:blip>
          <a:srcRect/>
          <a:stretch/>
        </p:blipFill>
        <p:spPr>
          <a:xfrm>
            <a:off x="25" y="0"/>
            <a:ext cx="9144003" cy="5143501"/>
          </a:xfrm>
          <a:prstGeom prst="rect">
            <a:avLst/>
          </a:prstGeom>
          <a:noFill/>
          <a:ln>
            <a:noFill/>
          </a:ln>
        </p:spPr>
      </p:pic>
      <p:sp>
        <p:nvSpPr>
          <p:cNvPr id="29" name="Google Shape;29;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mt="10000"/>
          </a:blip>
          <a:srcRect/>
          <a:stretch/>
        </p:blipFill>
        <p:spPr>
          <a:xfrm>
            <a:off x="25" y="0"/>
            <a:ext cx="9144003" cy="5143501"/>
          </a:xfrm>
          <a:prstGeom prst="rect">
            <a:avLst/>
          </a:prstGeom>
          <a:noFill/>
          <a:ln>
            <a:noFill/>
          </a:ln>
        </p:spPr>
      </p:pic>
      <p:sp>
        <p:nvSpPr>
          <p:cNvPr id="37" name="Google Shape;37;p8"/>
          <p:cNvSpPr txBox="1">
            <a:spLocks noGrp="1"/>
          </p:cNvSpPr>
          <p:nvPr>
            <p:ph type="title"/>
          </p:nvPr>
        </p:nvSpPr>
        <p:spPr>
          <a:xfrm>
            <a:off x="2317950" y="1450550"/>
            <a:ext cx="4508100" cy="2242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mt="10000"/>
          </a:blip>
          <a:srcRect/>
          <a:stretch/>
        </p:blipFill>
        <p:spPr>
          <a:xfrm flipH="1">
            <a:off x="25" y="0"/>
            <a:ext cx="9144003" cy="5143501"/>
          </a:xfrm>
          <a:prstGeom prst="rect">
            <a:avLst/>
          </a:prstGeom>
          <a:noFill/>
          <a:ln>
            <a:noFill/>
          </a:ln>
        </p:spPr>
      </p:pic>
      <p:sp>
        <p:nvSpPr>
          <p:cNvPr id="40" name="Google Shape;40;p9"/>
          <p:cNvSpPr txBox="1">
            <a:spLocks noGrp="1"/>
          </p:cNvSpPr>
          <p:nvPr>
            <p:ph type="title"/>
          </p:nvPr>
        </p:nvSpPr>
        <p:spPr>
          <a:xfrm>
            <a:off x="2241450" y="15202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550" y="23620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1600"/>
              </a:spcBef>
              <a:spcAft>
                <a:spcPts val="0"/>
              </a:spcAft>
              <a:buSzPts val="1400"/>
              <a:buNone/>
              <a:defRPr sz="1400"/>
            </a:lvl3pPr>
            <a:lvl4pPr lvl="3" algn="ctr" rtl="0">
              <a:lnSpc>
                <a:spcPct val="100000"/>
              </a:lnSpc>
              <a:spcBef>
                <a:spcPts val="1600"/>
              </a:spcBef>
              <a:spcAft>
                <a:spcPts val="0"/>
              </a:spcAft>
              <a:buSzPts val="1400"/>
              <a:buNone/>
              <a:defRPr sz="1400"/>
            </a:lvl4pPr>
            <a:lvl5pPr lvl="4" algn="ctr" rtl="0">
              <a:lnSpc>
                <a:spcPct val="100000"/>
              </a:lnSpc>
              <a:spcBef>
                <a:spcPts val="1600"/>
              </a:spcBef>
              <a:spcAft>
                <a:spcPts val="0"/>
              </a:spcAft>
              <a:buSzPts val="1400"/>
              <a:buNone/>
              <a:defRPr sz="1400"/>
            </a:lvl5pPr>
            <a:lvl6pPr lvl="5" algn="ctr" rtl="0">
              <a:lnSpc>
                <a:spcPct val="100000"/>
              </a:lnSpc>
              <a:spcBef>
                <a:spcPts val="1600"/>
              </a:spcBef>
              <a:spcAft>
                <a:spcPts val="0"/>
              </a:spcAft>
              <a:buSzPts val="1400"/>
              <a:buNone/>
              <a:defRPr sz="1400"/>
            </a:lvl6pPr>
            <a:lvl7pPr lvl="6" algn="ctr" rtl="0">
              <a:lnSpc>
                <a:spcPct val="100000"/>
              </a:lnSpc>
              <a:spcBef>
                <a:spcPts val="1600"/>
              </a:spcBef>
              <a:spcAft>
                <a:spcPts val="0"/>
              </a:spcAft>
              <a:buSzPts val="1400"/>
              <a:buNone/>
              <a:defRPr sz="1400"/>
            </a:lvl7pPr>
            <a:lvl8pPr lvl="7" algn="ctr" rtl="0">
              <a:lnSpc>
                <a:spcPct val="100000"/>
              </a:lnSpc>
              <a:spcBef>
                <a:spcPts val="1600"/>
              </a:spcBef>
              <a:spcAft>
                <a:spcPts val="0"/>
              </a:spcAft>
              <a:buSzPts val="1400"/>
              <a:buNone/>
              <a:defRPr sz="1400"/>
            </a:lvl8pPr>
            <a:lvl9pPr lvl="8" algn="ctr" rtl="0">
              <a:lnSpc>
                <a:spcPct val="100000"/>
              </a:lnSpc>
              <a:spcBef>
                <a:spcPts val="1600"/>
              </a:spcBef>
              <a:spcAft>
                <a:spcPts val="160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38620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mt="10000"/>
          </a:blip>
          <a:srcRect/>
          <a:stretch/>
        </p:blipFill>
        <p:spPr>
          <a:xfrm rot="10800000" flipH="1">
            <a:off x="25" y="0"/>
            <a:ext cx="9144003" cy="5143501"/>
          </a:xfrm>
          <a:prstGeom prst="rect">
            <a:avLst/>
          </a:prstGeom>
          <a:noFill/>
          <a:ln>
            <a:noFill/>
          </a:ln>
        </p:spPr>
      </p:pic>
      <p:sp>
        <p:nvSpPr>
          <p:cNvPr id="52" name="Google Shape;52;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3"/>
          <p:cNvSpPr txBox="1">
            <a:spLocks noGrp="1"/>
          </p:cNvSpPr>
          <p:nvPr>
            <p:ph type="title" idx="2" hasCustomPrompt="1"/>
          </p:nvPr>
        </p:nvSpPr>
        <p:spPr>
          <a:xfrm>
            <a:off x="713100" y="1402531"/>
            <a:ext cx="1095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4" name="Google Shape;54;p13"/>
          <p:cNvSpPr txBox="1">
            <a:spLocks noGrp="1"/>
          </p:cNvSpPr>
          <p:nvPr>
            <p:ph type="title" idx="3" hasCustomPrompt="1"/>
          </p:nvPr>
        </p:nvSpPr>
        <p:spPr>
          <a:xfrm>
            <a:off x="3818897" y="1402531"/>
            <a:ext cx="1095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5" name="Google Shape;55;p13"/>
          <p:cNvSpPr txBox="1">
            <a:spLocks noGrp="1"/>
          </p:cNvSpPr>
          <p:nvPr>
            <p:ph type="title" idx="4" hasCustomPrompt="1"/>
          </p:nvPr>
        </p:nvSpPr>
        <p:spPr>
          <a:xfrm>
            <a:off x="713100" y="2523856"/>
            <a:ext cx="1095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6" name="Google Shape;56;p13"/>
          <p:cNvSpPr txBox="1">
            <a:spLocks noGrp="1"/>
          </p:cNvSpPr>
          <p:nvPr>
            <p:ph type="title" idx="5" hasCustomPrompt="1"/>
          </p:nvPr>
        </p:nvSpPr>
        <p:spPr>
          <a:xfrm>
            <a:off x="3818897" y="2523856"/>
            <a:ext cx="1095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7" name="Google Shape;57;p13"/>
          <p:cNvSpPr txBox="1">
            <a:spLocks noGrp="1"/>
          </p:cNvSpPr>
          <p:nvPr>
            <p:ph type="subTitle" idx="1"/>
          </p:nvPr>
        </p:nvSpPr>
        <p:spPr>
          <a:xfrm>
            <a:off x="713100" y="1788425"/>
            <a:ext cx="28128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58" name="Google Shape;58;p13"/>
          <p:cNvSpPr txBox="1">
            <a:spLocks noGrp="1"/>
          </p:cNvSpPr>
          <p:nvPr>
            <p:ph type="subTitle" idx="6"/>
          </p:nvPr>
        </p:nvSpPr>
        <p:spPr>
          <a:xfrm>
            <a:off x="713100" y="2909750"/>
            <a:ext cx="28128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59" name="Google Shape;59;p13"/>
          <p:cNvSpPr txBox="1">
            <a:spLocks noGrp="1"/>
          </p:cNvSpPr>
          <p:nvPr>
            <p:ph type="subTitle" idx="7"/>
          </p:nvPr>
        </p:nvSpPr>
        <p:spPr>
          <a:xfrm>
            <a:off x="3818897" y="1788425"/>
            <a:ext cx="28128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60" name="Google Shape;60;p13"/>
          <p:cNvSpPr txBox="1">
            <a:spLocks noGrp="1"/>
          </p:cNvSpPr>
          <p:nvPr>
            <p:ph type="subTitle" idx="8"/>
          </p:nvPr>
        </p:nvSpPr>
        <p:spPr>
          <a:xfrm>
            <a:off x="3818897" y="2909750"/>
            <a:ext cx="28128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61" name="Google Shape;61;p13"/>
          <p:cNvSpPr txBox="1">
            <a:spLocks noGrp="1"/>
          </p:cNvSpPr>
          <p:nvPr>
            <p:ph type="title" idx="9" hasCustomPrompt="1"/>
          </p:nvPr>
        </p:nvSpPr>
        <p:spPr>
          <a:xfrm>
            <a:off x="713100" y="3645206"/>
            <a:ext cx="1095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2" name="Google Shape;62;p13"/>
          <p:cNvSpPr txBox="1">
            <a:spLocks noGrp="1"/>
          </p:cNvSpPr>
          <p:nvPr>
            <p:ph type="title" idx="13" hasCustomPrompt="1"/>
          </p:nvPr>
        </p:nvSpPr>
        <p:spPr>
          <a:xfrm>
            <a:off x="3818897" y="3645181"/>
            <a:ext cx="1095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3" name="Google Shape;63;p13"/>
          <p:cNvSpPr txBox="1">
            <a:spLocks noGrp="1"/>
          </p:cNvSpPr>
          <p:nvPr>
            <p:ph type="subTitle" idx="14"/>
          </p:nvPr>
        </p:nvSpPr>
        <p:spPr>
          <a:xfrm>
            <a:off x="713100" y="4031100"/>
            <a:ext cx="28128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64" name="Google Shape;64;p13"/>
          <p:cNvSpPr txBox="1">
            <a:spLocks noGrp="1"/>
          </p:cNvSpPr>
          <p:nvPr>
            <p:ph type="subTitle" idx="15"/>
          </p:nvPr>
        </p:nvSpPr>
        <p:spPr>
          <a:xfrm>
            <a:off x="3818897" y="4031075"/>
            <a:ext cx="28128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2">
            <a:alphaModFix amt="10000"/>
          </a:blip>
          <a:srcRect/>
          <a:stretch/>
        </p:blipFill>
        <p:spPr>
          <a:xfrm rot="10800000">
            <a:off x="25" y="0"/>
            <a:ext cx="9144003"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mt="10000"/>
          </a:blip>
          <a:srcRect/>
          <a:stretch/>
        </p:blipFill>
        <p:spPr>
          <a:xfrm rot="10800000" flipH="1">
            <a:off x="25" y="0"/>
            <a:ext cx="9144003"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Work Sans"/>
              <a:buNone/>
              <a:defRPr sz="3000" b="1">
                <a:solidFill>
                  <a:schemeClr val="dk1"/>
                </a:solidFill>
                <a:latin typeface="Work Sans"/>
                <a:ea typeface="Work Sans"/>
                <a:cs typeface="Work Sans"/>
                <a:sym typeface="Work Sans"/>
              </a:defRPr>
            </a:lvl1pPr>
            <a:lvl2pPr lvl="1" rtl="0">
              <a:spcBef>
                <a:spcPts val="0"/>
              </a:spcBef>
              <a:spcAft>
                <a:spcPts val="0"/>
              </a:spcAft>
              <a:buClr>
                <a:schemeClr val="dk1"/>
              </a:buClr>
              <a:buSzPts val="3000"/>
              <a:buFont typeface="Work Sans"/>
              <a:buNone/>
              <a:defRPr sz="3000" b="1">
                <a:solidFill>
                  <a:schemeClr val="dk1"/>
                </a:solidFill>
                <a:latin typeface="Work Sans"/>
                <a:ea typeface="Work Sans"/>
                <a:cs typeface="Work Sans"/>
                <a:sym typeface="Work Sans"/>
              </a:defRPr>
            </a:lvl2pPr>
            <a:lvl3pPr lvl="2" rtl="0">
              <a:spcBef>
                <a:spcPts val="0"/>
              </a:spcBef>
              <a:spcAft>
                <a:spcPts val="0"/>
              </a:spcAft>
              <a:buClr>
                <a:schemeClr val="dk1"/>
              </a:buClr>
              <a:buSzPts val="3000"/>
              <a:buFont typeface="Work Sans"/>
              <a:buNone/>
              <a:defRPr sz="3000" b="1">
                <a:solidFill>
                  <a:schemeClr val="dk1"/>
                </a:solidFill>
                <a:latin typeface="Work Sans"/>
                <a:ea typeface="Work Sans"/>
                <a:cs typeface="Work Sans"/>
                <a:sym typeface="Work Sans"/>
              </a:defRPr>
            </a:lvl3pPr>
            <a:lvl4pPr lvl="3" rtl="0">
              <a:spcBef>
                <a:spcPts val="0"/>
              </a:spcBef>
              <a:spcAft>
                <a:spcPts val="0"/>
              </a:spcAft>
              <a:buClr>
                <a:schemeClr val="dk1"/>
              </a:buClr>
              <a:buSzPts val="3000"/>
              <a:buFont typeface="Work Sans"/>
              <a:buNone/>
              <a:defRPr sz="3000" b="1">
                <a:solidFill>
                  <a:schemeClr val="dk1"/>
                </a:solidFill>
                <a:latin typeface="Work Sans"/>
                <a:ea typeface="Work Sans"/>
                <a:cs typeface="Work Sans"/>
                <a:sym typeface="Work Sans"/>
              </a:defRPr>
            </a:lvl4pPr>
            <a:lvl5pPr lvl="4" rtl="0">
              <a:spcBef>
                <a:spcPts val="0"/>
              </a:spcBef>
              <a:spcAft>
                <a:spcPts val="0"/>
              </a:spcAft>
              <a:buClr>
                <a:schemeClr val="dk1"/>
              </a:buClr>
              <a:buSzPts val="3000"/>
              <a:buFont typeface="Work Sans"/>
              <a:buNone/>
              <a:defRPr sz="3000" b="1">
                <a:solidFill>
                  <a:schemeClr val="dk1"/>
                </a:solidFill>
                <a:latin typeface="Work Sans"/>
                <a:ea typeface="Work Sans"/>
                <a:cs typeface="Work Sans"/>
                <a:sym typeface="Work Sans"/>
              </a:defRPr>
            </a:lvl5pPr>
            <a:lvl6pPr lvl="5" rtl="0">
              <a:spcBef>
                <a:spcPts val="0"/>
              </a:spcBef>
              <a:spcAft>
                <a:spcPts val="0"/>
              </a:spcAft>
              <a:buClr>
                <a:schemeClr val="dk1"/>
              </a:buClr>
              <a:buSzPts val="3000"/>
              <a:buFont typeface="Work Sans"/>
              <a:buNone/>
              <a:defRPr sz="3000" b="1">
                <a:solidFill>
                  <a:schemeClr val="dk1"/>
                </a:solidFill>
                <a:latin typeface="Work Sans"/>
                <a:ea typeface="Work Sans"/>
                <a:cs typeface="Work Sans"/>
                <a:sym typeface="Work Sans"/>
              </a:defRPr>
            </a:lvl6pPr>
            <a:lvl7pPr lvl="6" rtl="0">
              <a:spcBef>
                <a:spcPts val="0"/>
              </a:spcBef>
              <a:spcAft>
                <a:spcPts val="0"/>
              </a:spcAft>
              <a:buClr>
                <a:schemeClr val="dk1"/>
              </a:buClr>
              <a:buSzPts val="3000"/>
              <a:buFont typeface="Work Sans"/>
              <a:buNone/>
              <a:defRPr sz="3000" b="1">
                <a:solidFill>
                  <a:schemeClr val="dk1"/>
                </a:solidFill>
                <a:latin typeface="Work Sans"/>
                <a:ea typeface="Work Sans"/>
                <a:cs typeface="Work Sans"/>
                <a:sym typeface="Work Sans"/>
              </a:defRPr>
            </a:lvl7pPr>
            <a:lvl8pPr lvl="7" rtl="0">
              <a:spcBef>
                <a:spcPts val="0"/>
              </a:spcBef>
              <a:spcAft>
                <a:spcPts val="0"/>
              </a:spcAft>
              <a:buClr>
                <a:schemeClr val="dk1"/>
              </a:buClr>
              <a:buSzPts val="3000"/>
              <a:buFont typeface="Work Sans"/>
              <a:buNone/>
              <a:defRPr sz="3000" b="1">
                <a:solidFill>
                  <a:schemeClr val="dk1"/>
                </a:solidFill>
                <a:latin typeface="Work Sans"/>
                <a:ea typeface="Work Sans"/>
                <a:cs typeface="Work Sans"/>
                <a:sym typeface="Work Sans"/>
              </a:defRPr>
            </a:lvl8pPr>
            <a:lvl9pPr lvl="8" rtl="0">
              <a:spcBef>
                <a:spcPts val="0"/>
              </a:spcBef>
              <a:spcAft>
                <a:spcPts val="0"/>
              </a:spcAft>
              <a:buClr>
                <a:schemeClr val="dk1"/>
              </a:buClr>
              <a:buSzPts val="3000"/>
              <a:buFont typeface="Work Sans"/>
              <a:buNone/>
              <a:defRPr sz="30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15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15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15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15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15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15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15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15000"/>
              </a:lnSpc>
              <a:spcBef>
                <a:spcPts val="1600"/>
              </a:spcBef>
              <a:spcAft>
                <a:spcPts val="160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8" r:id="rId6"/>
    <p:sldLayoutId id="2147483659" r:id="rId7"/>
    <p:sldLayoutId id="2147483671" r:id="rId8"/>
    <p:sldLayoutId id="2147483672" r:id="rId9"/>
    <p:sldLayoutId id="214748367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4" name="Picture 3" descr="CMRGI Logo New2">
            <a:extLst>
              <a:ext uri="{FF2B5EF4-FFF2-40B4-BE49-F238E27FC236}">
                <a16:creationId xmlns:a16="http://schemas.microsoft.com/office/drawing/2014/main" id="{EE3861AB-F323-8918-651F-BFB33F566890}"/>
              </a:ext>
            </a:extLst>
          </p:cNvPr>
          <p:cNvPicPr>
            <a:picLocks noChangeAspect="1"/>
          </p:cNvPicPr>
          <p:nvPr/>
        </p:nvPicPr>
        <p:blipFill>
          <a:blip r:embed="rId3" cstate="print"/>
          <a:srcRect/>
          <a:stretch>
            <a:fillRect/>
          </a:stretch>
        </p:blipFill>
        <p:spPr bwMode="auto">
          <a:xfrm>
            <a:off x="142645" y="154266"/>
            <a:ext cx="1425133" cy="992823"/>
          </a:xfrm>
          <a:prstGeom prst="rect">
            <a:avLst/>
          </a:prstGeom>
          <a:ln>
            <a:noFill/>
          </a:ln>
          <a:effectLst>
            <a:softEdge rad="112500"/>
          </a:effectLst>
        </p:spPr>
      </p:pic>
      <p:sp>
        <p:nvSpPr>
          <p:cNvPr id="6" name="TextBox 5">
            <a:extLst>
              <a:ext uri="{FF2B5EF4-FFF2-40B4-BE49-F238E27FC236}">
                <a16:creationId xmlns:a16="http://schemas.microsoft.com/office/drawing/2014/main" id="{C58814EA-43CE-6B9C-E6D0-B5E9772A1E97}"/>
              </a:ext>
            </a:extLst>
          </p:cNvPr>
          <p:cNvSpPr txBox="1"/>
          <p:nvPr/>
        </p:nvSpPr>
        <p:spPr>
          <a:xfrm>
            <a:off x="713088" y="154266"/>
            <a:ext cx="7576222" cy="1569660"/>
          </a:xfrm>
          <a:prstGeom prst="rect">
            <a:avLst/>
          </a:prstGeom>
          <a:noFill/>
        </p:spPr>
        <p:txBody>
          <a:bodyPr wrap="square">
            <a:spAutoFit/>
          </a:bodyPr>
          <a:lstStyle/>
          <a:p>
            <a:pPr algn="ctr"/>
            <a:r>
              <a:rPr lang="en-IN" sz="2400" b="1" dirty="0">
                <a:solidFill>
                  <a:srgbClr val="00B0F0"/>
                </a:solidFill>
                <a:latin typeface="Times New Roman" pitchFamily="18" charset="0"/>
                <a:cs typeface="Times New Roman" pitchFamily="18" charset="0"/>
              </a:rPr>
              <a:t>CMR TECHNICAL CAMPUS</a:t>
            </a:r>
            <a:br>
              <a:rPr lang="en-IN" sz="2400" b="1" dirty="0">
                <a:solidFill>
                  <a:srgbClr val="00B0F0"/>
                </a:solidFill>
                <a:latin typeface="Times New Roman" pitchFamily="18" charset="0"/>
                <a:cs typeface="Times New Roman" pitchFamily="18" charset="0"/>
              </a:rPr>
            </a:br>
            <a:r>
              <a:rPr lang="en-IN" sz="2400" b="1" dirty="0">
                <a:solidFill>
                  <a:srgbClr val="00B0F0"/>
                </a:solidFill>
                <a:latin typeface="Times New Roman" pitchFamily="18" charset="0"/>
                <a:cs typeface="Times New Roman" pitchFamily="18" charset="0"/>
              </a:rPr>
              <a:t>UGC (Autonomous)</a:t>
            </a:r>
            <a:br>
              <a:rPr lang="en-IN" sz="2400" b="1" dirty="0">
                <a:latin typeface="Times New Roman" pitchFamily="18" charset="0"/>
                <a:cs typeface="Times New Roman" pitchFamily="18" charset="0"/>
              </a:rPr>
            </a:br>
            <a:r>
              <a:rPr lang="en-IN" sz="2400" dirty="0" err="1">
                <a:latin typeface="Times New Roman" pitchFamily="18" charset="0"/>
                <a:cs typeface="Times New Roman" pitchFamily="18" charset="0"/>
              </a:rPr>
              <a:t>Kandlakoya</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Medchal</a:t>
            </a:r>
            <a:r>
              <a:rPr lang="en-IN" sz="2400" dirty="0">
                <a:latin typeface="Times New Roman" pitchFamily="18" charset="0"/>
                <a:cs typeface="Times New Roman" pitchFamily="18" charset="0"/>
              </a:rPr>
              <a:t> Road, Hyd-501401</a:t>
            </a:r>
          </a:p>
          <a:p>
            <a:pPr algn="ctr"/>
            <a:r>
              <a:rPr lang="en-IN" sz="2400" b="1" dirty="0">
                <a:solidFill>
                  <a:srgbClr val="FF0000"/>
                </a:solidFill>
                <a:latin typeface="Times New Roman" pitchFamily="18" charset="0"/>
                <a:cs typeface="Times New Roman" pitchFamily="18" charset="0"/>
              </a:rPr>
              <a:t>Department of Computer Science and Engineering</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CDC7F12-3B4F-8CDD-CE43-6464F95064A5}"/>
              </a:ext>
            </a:extLst>
          </p:cNvPr>
          <p:cNvPicPr>
            <a:picLocks noChangeAspect="1"/>
          </p:cNvPicPr>
          <p:nvPr/>
        </p:nvPicPr>
        <p:blipFill>
          <a:blip r:embed="rId4"/>
          <a:srcRect/>
          <a:stretch>
            <a:fillRect/>
          </a:stretch>
        </p:blipFill>
        <p:spPr bwMode="auto">
          <a:xfrm>
            <a:off x="7434620" y="154266"/>
            <a:ext cx="1425133" cy="957689"/>
          </a:xfrm>
          <a:prstGeom prst="rect">
            <a:avLst/>
          </a:prstGeom>
          <a:ln>
            <a:noFill/>
          </a:ln>
          <a:effectLst>
            <a:softEdge rad="112500"/>
          </a:effectLst>
        </p:spPr>
      </p:pic>
      <p:sp>
        <p:nvSpPr>
          <p:cNvPr id="10" name="TextBox 9">
            <a:extLst>
              <a:ext uri="{FF2B5EF4-FFF2-40B4-BE49-F238E27FC236}">
                <a16:creationId xmlns:a16="http://schemas.microsoft.com/office/drawing/2014/main" id="{AB268169-0435-3DEC-A386-DFCC015A1515}"/>
              </a:ext>
            </a:extLst>
          </p:cNvPr>
          <p:cNvSpPr txBox="1"/>
          <p:nvPr/>
        </p:nvSpPr>
        <p:spPr>
          <a:xfrm>
            <a:off x="-260477" y="1553043"/>
            <a:ext cx="9664954" cy="2308324"/>
          </a:xfrm>
          <a:prstGeom prst="rect">
            <a:avLst/>
          </a:prstGeom>
          <a:noFill/>
        </p:spPr>
        <p:txBody>
          <a:bodyPr wrap="square">
            <a:spAutoFit/>
          </a:bodyPr>
          <a:lstStyle/>
          <a:p>
            <a:pPr algn="ctr">
              <a:lnSpc>
                <a:spcPct val="100000"/>
              </a:lnSpc>
            </a:pPr>
            <a:endParaRPr lang="en-IN" sz="1200" b="1" dirty="0">
              <a:solidFill>
                <a:srgbClr val="00B050"/>
              </a:solidFill>
              <a:latin typeface="Times New Roman" pitchFamily="18" charset="0"/>
              <a:cs typeface="Times New Roman" pitchFamily="18" charset="0"/>
            </a:endParaRPr>
          </a:p>
          <a:p>
            <a:pPr algn="ctr">
              <a:lnSpc>
                <a:spcPct val="100000"/>
              </a:lnSpc>
            </a:pPr>
            <a:r>
              <a:rPr lang="en-IN" sz="2800" b="1" dirty="0">
                <a:solidFill>
                  <a:srgbClr val="00B050"/>
                </a:solidFill>
                <a:latin typeface="Times New Roman" pitchFamily="18" charset="0"/>
                <a:cs typeface="Times New Roman" pitchFamily="18" charset="0"/>
              </a:rPr>
              <a:t>A</a:t>
            </a:r>
          </a:p>
          <a:p>
            <a:pPr algn="ctr">
              <a:lnSpc>
                <a:spcPct val="100000"/>
              </a:lnSpc>
            </a:pPr>
            <a:r>
              <a:rPr lang="en-IN" sz="2800" b="1">
                <a:solidFill>
                  <a:srgbClr val="00B050"/>
                </a:solidFill>
                <a:latin typeface="Times New Roman" pitchFamily="18" charset="0"/>
                <a:cs typeface="Times New Roman" pitchFamily="18" charset="0"/>
              </a:rPr>
              <a:t> Major </a:t>
            </a:r>
            <a:r>
              <a:rPr lang="en-IN" sz="2800" b="1" dirty="0">
                <a:solidFill>
                  <a:srgbClr val="00B050"/>
                </a:solidFill>
                <a:latin typeface="Times New Roman" pitchFamily="18" charset="0"/>
                <a:cs typeface="Times New Roman" pitchFamily="18" charset="0"/>
              </a:rPr>
              <a:t>Project On</a:t>
            </a:r>
          </a:p>
          <a:p>
            <a:pPr algn="ctr">
              <a:lnSpc>
                <a:spcPct val="100000"/>
              </a:lnSpc>
            </a:pPr>
            <a:r>
              <a:rPr lang="en-US" sz="1400" b="1" dirty="0">
                <a:latin typeface="Times New Roman" panose="02020603050405020304" pitchFamily="18" charset="0"/>
                <a:ea typeface="Times New Roman" panose="02020603050405020304" pitchFamily="18" charset="0"/>
              </a:rPr>
              <a:t> </a:t>
            </a:r>
            <a:r>
              <a:rPr lang="en-US" sz="3200" b="1" dirty="0">
                <a:latin typeface="Times New Roman" panose="02020603050405020304" pitchFamily="18" charset="0"/>
                <a:ea typeface="Times New Roman" panose="02020603050405020304" pitchFamily="18" charset="0"/>
              </a:rPr>
              <a:t>Detection of Cyber Bullying on Social Media using Machine Learning</a:t>
            </a:r>
          </a:p>
          <a:p>
            <a:pPr algn="ctr">
              <a:lnSpc>
                <a:spcPct val="100000"/>
              </a:lnSpc>
            </a:pPr>
            <a:r>
              <a:rPr lang="en-IN" sz="1200" b="1" dirty="0">
                <a:solidFill>
                  <a:srgbClr val="FF0000"/>
                </a:solidFill>
                <a:latin typeface="Times New Roman" panose="02020603050405020304" pitchFamily="18" charset="0"/>
                <a:cs typeface="Times New Roman" panose="02020603050405020304" pitchFamily="18" charset="0"/>
              </a:rPr>
              <a:t>BATCH NO</a:t>
            </a:r>
            <a:r>
              <a:rPr lang="en-IN" sz="1200" dirty="0">
                <a:solidFill>
                  <a:srgbClr val="FF0000"/>
                </a:solidFill>
                <a:latin typeface="Times New Roman" panose="02020603050405020304" pitchFamily="18" charset="0"/>
                <a:cs typeface="Times New Roman" panose="02020603050405020304" pitchFamily="18" charset="0"/>
              </a:rPr>
              <a:t>:  </a:t>
            </a:r>
            <a:r>
              <a:rPr lang="en-IN" sz="1200" b="1" dirty="0">
                <a:solidFill>
                  <a:srgbClr val="FF0000"/>
                </a:solidFill>
                <a:latin typeface="Times New Roman" panose="02020603050405020304" pitchFamily="18" charset="0"/>
                <a:cs typeface="Times New Roman" panose="02020603050405020304" pitchFamily="18" charset="0"/>
              </a:rPr>
              <a:t>03</a:t>
            </a:r>
            <a:endParaRPr lang="en-IN" sz="12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B6B19E45-2AAF-E096-3172-FB04B3EBD0AC}"/>
              </a:ext>
            </a:extLst>
          </p:cNvPr>
          <p:cNvSpPr txBox="1"/>
          <p:nvPr/>
        </p:nvSpPr>
        <p:spPr>
          <a:xfrm>
            <a:off x="286746" y="3861367"/>
            <a:ext cx="4832430" cy="1477328"/>
          </a:xfrm>
          <a:prstGeom prst="rect">
            <a:avLst/>
          </a:prstGeom>
          <a:noFill/>
        </p:spPr>
        <p:txBody>
          <a:bodyPr wrap="square">
            <a:spAutoFit/>
          </a:bodyPr>
          <a:lstStyle/>
          <a:p>
            <a:r>
              <a:rPr lang="en-IN" sz="1800" b="1" dirty="0">
                <a:solidFill>
                  <a:srgbClr val="FF0000"/>
                </a:solidFill>
                <a:latin typeface="Times New Roman" panose="02020603050405020304" pitchFamily="18" charset="0"/>
                <a:cs typeface="Times New Roman" panose="02020603050405020304" pitchFamily="18" charset="0"/>
              </a:rPr>
              <a:t> GROUP  MEMBERS :</a:t>
            </a:r>
            <a:endParaRPr lang="en-IN" sz="1800" dirty="0">
              <a:solidFill>
                <a:srgbClr val="FF0000"/>
              </a:solidFill>
              <a:latin typeface="Times New Roman" panose="02020603050405020304" pitchFamily="18" charset="0"/>
              <a:cs typeface="Times New Roman" panose="02020603050405020304" pitchFamily="18" charset="0"/>
            </a:endParaRPr>
          </a:p>
          <a:p>
            <a:r>
              <a:rPr lang="en-IN" sz="1800" dirty="0">
                <a:solidFill>
                  <a:srgbClr val="FF0000"/>
                </a:solidFill>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207R1A0562    B. Sri Priya</a:t>
            </a:r>
          </a:p>
          <a:p>
            <a:r>
              <a:rPr lang="en-IN" sz="1800" dirty="0">
                <a:latin typeface="Times New Roman" panose="02020603050405020304" pitchFamily="18" charset="0"/>
                <a:cs typeface="Times New Roman" panose="02020603050405020304" pitchFamily="18" charset="0"/>
              </a:rPr>
              <a:t> 207R1A0573    CH. Santosh Kumar</a:t>
            </a:r>
          </a:p>
          <a:p>
            <a:r>
              <a:rPr lang="en-IN" sz="1800" dirty="0">
                <a:latin typeface="Times New Roman" panose="02020603050405020304" pitchFamily="18" charset="0"/>
                <a:cs typeface="Times New Roman" panose="02020603050405020304" pitchFamily="18" charset="0"/>
              </a:rPr>
              <a:t> 207R1A0575    D. Surya Teja</a:t>
            </a:r>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751E6B9-2932-F862-3961-BCA612E1345C}"/>
              </a:ext>
            </a:extLst>
          </p:cNvPr>
          <p:cNvSpPr txBox="1"/>
          <p:nvPr/>
        </p:nvSpPr>
        <p:spPr>
          <a:xfrm>
            <a:off x="5666399" y="3978222"/>
            <a:ext cx="4832430" cy="923330"/>
          </a:xfrm>
          <a:prstGeom prst="rect">
            <a:avLst/>
          </a:prstGeom>
          <a:noFill/>
        </p:spPr>
        <p:txBody>
          <a:bodyPr wrap="square">
            <a:spAutoFit/>
          </a:bodyPr>
          <a:lstStyle/>
          <a:p>
            <a:r>
              <a:rPr lang="en-IN" sz="1800" b="1" dirty="0">
                <a:solidFill>
                  <a:srgbClr val="FF0000"/>
                </a:solidFill>
                <a:latin typeface="Times New Roman" panose="02020603050405020304" pitchFamily="18" charset="0"/>
                <a:cs typeface="Times New Roman" panose="02020603050405020304" pitchFamily="18" charset="0"/>
              </a:rPr>
              <a:t>UNDER THE GUIDANCE OF: </a:t>
            </a:r>
          </a:p>
          <a:p>
            <a:r>
              <a:rPr lang="en-IN" sz="1800" b="1" dirty="0">
                <a:latin typeface="Times New Roman" panose="02020603050405020304" pitchFamily="18" charset="0"/>
                <a:cs typeface="Times New Roman" panose="02020603050405020304" pitchFamily="18" charset="0"/>
              </a:rPr>
              <a:t> Saba Sultana </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(Assistant  Professor</a:t>
            </a:r>
            <a:r>
              <a:rPr lang="en-IN" sz="1800" dirty="0"/>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C4FAA189-AD1B-632C-90E7-EDE0E035B112}"/>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0152C838-9423-4158-10CA-41F1DF572AE1}"/>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ARCHITECHTURE</a:t>
            </a:r>
            <a:endParaRPr dirty="0">
              <a:solidFill>
                <a:schemeClr val="tx1"/>
              </a:solidFill>
            </a:endParaRPr>
          </a:p>
        </p:txBody>
      </p:sp>
      <p:pic>
        <p:nvPicPr>
          <p:cNvPr id="4" name="Picture 3">
            <a:extLst>
              <a:ext uri="{FF2B5EF4-FFF2-40B4-BE49-F238E27FC236}">
                <a16:creationId xmlns:a16="http://schemas.microsoft.com/office/drawing/2014/main" id="{D4A3B067-A428-18D3-CB1E-085510EA3656}"/>
              </a:ext>
            </a:extLst>
          </p:cNvPr>
          <p:cNvPicPr>
            <a:picLocks noChangeAspect="1"/>
          </p:cNvPicPr>
          <p:nvPr/>
        </p:nvPicPr>
        <p:blipFill>
          <a:blip r:embed="rId3"/>
          <a:stretch>
            <a:fillRect/>
          </a:stretch>
        </p:blipFill>
        <p:spPr>
          <a:xfrm>
            <a:off x="4158641" y="0"/>
            <a:ext cx="4985359" cy="5143500"/>
          </a:xfrm>
          <a:prstGeom prst="rect">
            <a:avLst/>
          </a:prstGeom>
          <a:ln>
            <a:noFill/>
          </a:ln>
          <a:effectLst>
            <a:softEdge rad="112500"/>
          </a:effectLst>
        </p:spPr>
      </p:pic>
    </p:spTree>
    <p:extLst>
      <p:ext uri="{BB962C8B-B14F-4D97-AF65-F5344CB8AC3E}">
        <p14:creationId xmlns:p14="http://schemas.microsoft.com/office/powerpoint/2010/main" val="1206396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BA980C1E-EBB5-F0C5-24C9-EC637FD1C34A}"/>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2594DF9E-36B2-E04B-9BCC-F5080DCE8607}"/>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MODULES</a:t>
            </a:r>
            <a:endParaRPr dirty="0">
              <a:solidFill>
                <a:schemeClr val="tx1"/>
              </a:solidFill>
            </a:endParaRPr>
          </a:p>
        </p:txBody>
      </p:sp>
      <p:sp>
        <p:nvSpPr>
          <p:cNvPr id="2" name="TextBox 1">
            <a:extLst>
              <a:ext uri="{FF2B5EF4-FFF2-40B4-BE49-F238E27FC236}">
                <a16:creationId xmlns:a16="http://schemas.microsoft.com/office/drawing/2014/main" id="{C89CE927-37CF-5943-55D9-B03692BA9FB1}"/>
              </a:ext>
            </a:extLst>
          </p:cNvPr>
          <p:cNvSpPr txBox="1"/>
          <p:nvPr/>
        </p:nvSpPr>
        <p:spPr>
          <a:xfrm>
            <a:off x="559917" y="704877"/>
            <a:ext cx="8024166" cy="5157630"/>
          </a:xfrm>
          <a:prstGeom prst="rect">
            <a:avLst/>
          </a:prstGeom>
          <a:noFill/>
        </p:spPr>
        <p:txBody>
          <a:bodyPr wrap="square" rtlCol="0">
            <a:spAutoFit/>
          </a:bodyPr>
          <a:lstStyle/>
          <a:p>
            <a:pPr marL="457200" algn="just">
              <a:lnSpc>
                <a:spcPct val="150000"/>
              </a:lnSpc>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800100" indent="-342900" algn="just">
              <a:lnSpc>
                <a:spcPct val="150000"/>
              </a:lnSpc>
              <a:buAutoNum type="alphaLcParen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Service Provider</a:t>
            </a:r>
          </a:p>
          <a:p>
            <a:pPr marL="457200"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In this module, the Service Provider has to login by using valid user name and password. After login successful he can do some operations such as Login,  Train and Test Data Sets,   View Trained and Tested Accuracy in Bar Chart,   View Trained and Tested Accuracy Results,   View Cyber bullying Predict Type Details,   Find Cyber bullying Prediction Ratio on Data Sets,   Download Cyber Bullying Prediction Data Sets,   View Cyber bullying Prediction Ratio Results,   View All Remote Users.</a:t>
            </a:r>
          </a:p>
          <a:p>
            <a:pPr marL="457200" algn="just">
              <a:lnSpc>
                <a:spcPct val="150000"/>
              </a:lnSpc>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b)  View and Authorize Users</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In this module, the admin can view the list of users who all registered. In this, the admin can view the user’s details such as, user name, email, address and admin authorizes the users.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2726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26FFCCB-D223-9008-169D-4DC2F3A50194}"/>
              </a:ext>
            </a:extLst>
          </p:cNvPr>
          <p:cNvSpPr txBox="1"/>
          <p:nvPr/>
        </p:nvSpPr>
        <p:spPr>
          <a:xfrm>
            <a:off x="275571" y="729412"/>
            <a:ext cx="8279705" cy="1797736"/>
          </a:xfrm>
          <a:prstGeom prst="rect">
            <a:avLst/>
          </a:prstGeom>
          <a:noFill/>
        </p:spPr>
        <p:txBody>
          <a:bodyPr wrap="square">
            <a:spAutoFit/>
          </a:bodyPr>
          <a:lstStyle/>
          <a:p>
            <a:pPr marL="457200"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c)  Remote User</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In this module, there are n numbers of users are present. User should register before doing any operations. Once user registers, their details will be stored to the database.  After registration successful, he has to login by using authorized user name and password. Once Login is successful user will do some operations like REGISTER AND LOGIN,  PREDICT CYBERBULLYING,   VIEW YOUR PROFILE.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8779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4764C0B4-A3FE-7386-8280-CC0FD2208D55}"/>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C34A0F20-BAA0-21C1-E344-0F87603A8C56}"/>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rPr>
              <a:t>UML DIAGRAMS</a:t>
            </a:r>
            <a:endParaRPr dirty="0">
              <a:solidFill>
                <a:schemeClr val="tx1"/>
              </a:solidFill>
            </a:endParaRPr>
          </a:p>
        </p:txBody>
      </p:sp>
      <p:sp>
        <p:nvSpPr>
          <p:cNvPr id="3" name="TextBox 2">
            <a:extLst>
              <a:ext uri="{FF2B5EF4-FFF2-40B4-BE49-F238E27FC236}">
                <a16:creationId xmlns:a16="http://schemas.microsoft.com/office/drawing/2014/main" id="{5079DB53-8043-4C4F-1BDD-851AAEDF4FD1}"/>
              </a:ext>
            </a:extLst>
          </p:cNvPr>
          <p:cNvSpPr txBox="1"/>
          <p:nvPr/>
        </p:nvSpPr>
        <p:spPr>
          <a:xfrm>
            <a:off x="1171184" y="1230238"/>
            <a:ext cx="4572000" cy="338554"/>
          </a:xfrm>
          <a:prstGeom prst="rect">
            <a:avLst/>
          </a:prstGeom>
          <a:noFill/>
        </p:spPr>
        <p:txBody>
          <a:bodyPr wrap="square">
            <a:spAutoFit/>
          </a:bodyPr>
          <a:lstStyle/>
          <a:p>
            <a:r>
              <a:rPr lang="en-IN" sz="1600" b="1" dirty="0"/>
              <a:t>1. USECASE DIAGRAM :</a:t>
            </a:r>
            <a:endParaRPr lang="en-IN" sz="1600" dirty="0"/>
          </a:p>
        </p:txBody>
      </p:sp>
      <p:pic>
        <p:nvPicPr>
          <p:cNvPr id="5" name="Picture 4">
            <a:extLst>
              <a:ext uri="{FF2B5EF4-FFF2-40B4-BE49-F238E27FC236}">
                <a16:creationId xmlns:a16="http://schemas.microsoft.com/office/drawing/2014/main" id="{23C9FE55-2549-21D7-E575-FB4773EC899B}"/>
              </a:ext>
            </a:extLst>
          </p:cNvPr>
          <p:cNvPicPr>
            <a:picLocks noChangeAspect="1"/>
          </p:cNvPicPr>
          <p:nvPr/>
        </p:nvPicPr>
        <p:blipFill>
          <a:blip r:embed="rId3"/>
          <a:stretch>
            <a:fillRect/>
          </a:stretch>
        </p:blipFill>
        <p:spPr>
          <a:xfrm>
            <a:off x="4009869" y="539400"/>
            <a:ext cx="4706405" cy="4388024"/>
          </a:xfrm>
          <a:prstGeom prst="rect">
            <a:avLst/>
          </a:prstGeom>
          <a:ln>
            <a:noFill/>
          </a:ln>
          <a:effectLst>
            <a:softEdge rad="112500"/>
          </a:effectLst>
        </p:spPr>
      </p:pic>
    </p:spTree>
    <p:extLst>
      <p:ext uri="{BB962C8B-B14F-4D97-AF65-F5344CB8AC3E}">
        <p14:creationId xmlns:p14="http://schemas.microsoft.com/office/powerpoint/2010/main" val="2712457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129EDE90-7FBC-730A-33E2-F8DB5F1225B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5B72A56-B512-BD13-4BEF-65EDFEF5FCC3}"/>
              </a:ext>
            </a:extLst>
          </p:cNvPr>
          <p:cNvSpPr txBox="1"/>
          <p:nvPr/>
        </p:nvSpPr>
        <p:spPr>
          <a:xfrm>
            <a:off x="632565" y="666566"/>
            <a:ext cx="4572000" cy="338554"/>
          </a:xfrm>
          <a:prstGeom prst="rect">
            <a:avLst/>
          </a:prstGeom>
          <a:noFill/>
        </p:spPr>
        <p:txBody>
          <a:bodyPr wrap="square">
            <a:spAutoFit/>
          </a:bodyPr>
          <a:lstStyle/>
          <a:p>
            <a:r>
              <a:rPr lang="en-IN" sz="1600" b="1" dirty="0"/>
              <a:t>2. CLASS DIAGRAM :</a:t>
            </a:r>
            <a:endParaRPr lang="en-IN" sz="1600" dirty="0"/>
          </a:p>
        </p:txBody>
      </p:sp>
      <p:pic>
        <p:nvPicPr>
          <p:cNvPr id="5" name="Picture 4">
            <a:extLst>
              <a:ext uri="{FF2B5EF4-FFF2-40B4-BE49-F238E27FC236}">
                <a16:creationId xmlns:a16="http://schemas.microsoft.com/office/drawing/2014/main" id="{68F43695-69DE-DAB2-8B06-BCA77F781A61}"/>
              </a:ext>
            </a:extLst>
          </p:cNvPr>
          <p:cNvPicPr>
            <a:picLocks noChangeAspect="1"/>
          </p:cNvPicPr>
          <p:nvPr/>
        </p:nvPicPr>
        <p:blipFill>
          <a:blip r:embed="rId3"/>
          <a:stretch>
            <a:fillRect/>
          </a:stretch>
        </p:blipFill>
        <p:spPr>
          <a:xfrm>
            <a:off x="3224367" y="325677"/>
            <a:ext cx="5287068" cy="4446740"/>
          </a:xfrm>
          <a:prstGeom prst="rect">
            <a:avLst/>
          </a:prstGeom>
          <a:ln>
            <a:noFill/>
          </a:ln>
          <a:effectLst>
            <a:softEdge rad="112500"/>
          </a:effectLst>
        </p:spPr>
      </p:pic>
    </p:spTree>
    <p:extLst>
      <p:ext uri="{BB962C8B-B14F-4D97-AF65-F5344CB8AC3E}">
        <p14:creationId xmlns:p14="http://schemas.microsoft.com/office/powerpoint/2010/main" val="2903032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AAC092C8-E24C-5548-CC96-2B2CAD3F4385}"/>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DEC6C6FE-24F4-F839-B923-FCE75A86934C}"/>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r>
              <a:rPr lang="en-IN" sz="1600" dirty="0"/>
              <a:t>3</a:t>
            </a:r>
            <a:r>
              <a:rPr lang="en-IN" sz="1600" b="1" dirty="0"/>
              <a:t>. SEQUENCE DIAGRAM :</a:t>
            </a:r>
            <a:br>
              <a:rPr lang="en-IN" sz="1600" dirty="0"/>
            </a:br>
            <a:endParaRPr sz="1600" dirty="0"/>
          </a:p>
        </p:txBody>
      </p:sp>
      <p:pic>
        <p:nvPicPr>
          <p:cNvPr id="3" name="Picture 2">
            <a:extLst>
              <a:ext uri="{FF2B5EF4-FFF2-40B4-BE49-F238E27FC236}">
                <a16:creationId xmlns:a16="http://schemas.microsoft.com/office/drawing/2014/main" id="{42AA2FD1-0828-4A4F-C3D3-6743EEA7F867}"/>
              </a:ext>
            </a:extLst>
          </p:cNvPr>
          <p:cNvPicPr>
            <a:picLocks noChangeAspect="1"/>
          </p:cNvPicPr>
          <p:nvPr/>
        </p:nvPicPr>
        <p:blipFill>
          <a:blip r:embed="rId3"/>
          <a:stretch>
            <a:fillRect/>
          </a:stretch>
        </p:blipFill>
        <p:spPr>
          <a:xfrm>
            <a:off x="4159770" y="127416"/>
            <a:ext cx="4818775" cy="4888667"/>
          </a:xfrm>
          <a:prstGeom prst="rect">
            <a:avLst/>
          </a:prstGeom>
          <a:ln>
            <a:noFill/>
          </a:ln>
          <a:effectLst>
            <a:softEdge rad="112500"/>
          </a:effectLst>
        </p:spPr>
      </p:pic>
    </p:spTree>
    <p:extLst>
      <p:ext uri="{BB962C8B-B14F-4D97-AF65-F5344CB8AC3E}">
        <p14:creationId xmlns:p14="http://schemas.microsoft.com/office/powerpoint/2010/main" val="2174752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1445E5F1-38E1-967E-B72E-729EDC48EF0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F4B00E3-CD57-4EC8-B70F-E456FF0457BF}"/>
              </a:ext>
            </a:extLst>
          </p:cNvPr>
          <p:cNvSpPr txBox="1"/>
          <p:nvPr/>
        </p:nvSpPr>
        <p:spPr>
          <a:xfrm>
            <a:off x="632565" y="403520"/>
            <a:ext cx="4572000" cy="698717"/>
          </a:xfrm>
          <a:prstGeom prst="rect">
            <a:avLst/>
          </a:prstGeom>
          <a:noFill/>
        </p:spPr>
        <p:txBody>
          <a:bodyPr wrap="square">
            <a:spAutoFit/>
          </a:bodyPr>
          <a:lstStyle/>
          <a:p>
            <a:pPr>
              <a:lnSpc>
                <a:spcPct val="150000"/>
              </a:lnSpc>
            </a:pPr>
            <a:r>
              <a:rPr lang="en-IN" b="1" dirty="0"/>
              <a:t>4</a:t>
            </a:r>
            <a:r>
              <a:rPr lang="en-IN" sz="1400" b="1" dirty="0"/>
              <a:t>. ACTIVITY DIAGRAM :</a:t>
            </a:r>
          </a:p>
          <a:p>
            <a:pPr>
              <a:lnSpc>
                <a:spcPct val="150000"/>
              </a:lnSpc>
            </a:pPr>
            <a:r>
              <a:rPr lang="en-IN" b="1" dirty="0"/>
              <a:t>       a). remote user</a:t>
            </a:r>
            <a:endParaRPr lang="en-IN" sz="1400" dirty="0"/>
          </a:p>
        </p:txBody>
      </p:sp>
      <p:pic>
        <p:nvPicPr>
          <p:cNvPr id="7" name="Picture 6">
            <a:extLst>
              <a:ext uri="{FF2B5EF4-FFF2-40B4-BE49-F238E27FC236}">
                <a16:creationId xmlns:a16="http://schemas.microsoft.com/office/drawing/2014/main" id="{441F9F46-A4E8-204A-2F2E-BE6F92264151}"/>
              </a:ext>
            </a:extLst>
          </p:cNvPr>
          <p:cNvPicPr>
            <a:picLocks noChangeAspect="1"/>
          </p:cNvPicPr>
          <p:nvPr/>
        </p:nvPicPr>
        <p:blipFill>
          <a:blip r:embed="rId3"/>
          <a:stretch>
            <a:fillRect/>
          </a:stretch>
        </p:blipFill>
        <p:spPr>
          <a:xfrm>
            <a:off x="3043825" y="281665"/>
            <a:ext cx="5913632" cy="4580169"/>
          </a:xfrm>
          <a:prstGeom prst="rect">
            <a:avLst/>
          </a:prstGeom>
          <a:ln>
            <a:noFill/>
          </a:ln>
          <a:effectLst>
            <a:softEdge rad="112500"/>
          </a:effectLst>
        </p:spPr>
      </p:pic>
    </p:spTree>
    <p:extLst>
      <p:ext uri="{BB962C8B-B14F-4D97-AF65-F5344CB8AC3E}">
        <p14:creationId xmlns:p14="http://schemas.microsoft.com/office/powerpoint/2010/main" val="378921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D2A674D2-5FD4-710D-9C89-C70D5EF2EC8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D2C7DBB-003A-4D3B-CECC-BAA68D8265CD}"/>
              </a:ext>
            </a:extLst>
          </p:cNvPr>
          <p:cNvSpPr txBox="1"/>
          <p:nvPr/>
        </p:nvSpPr>
        <p:spPr>
          <a:xfrm>
            <a:off x="632565" y="403520"/>
            <a:ext cx="4572000" cy="698717"/>
          </a:xfrm>
          <a:prstGeom prst="rect">
            <a:avLst/>
          </a:prstGeom>
          <a:noFill/>
        </p:spPr>
        <p:txBody>
          <a:bodyPr wrap="square">
            <a:spAutoFit/>
          </a:bodyPr>
          <a:lstStyle/>
          <a:p>
            <a:pPr>
              <a:lnSpc>
                <a:spcPct val="150000"/>
              </a:lnSpc>
            </a:pPr>
            <a:r>
              <a:rPr lang="en-IN" b="1" dirty="0"/>
              <a:t>5</a:t>
            </a:r>
            <a:r>
              <a:rPr lang="en-IN" sz="1400" b="1" dirty="0"/>
              <a:t>. ACTIVITY DIAGRAM :</a:t>
            </a:r>
          </a:p>
          <a:p>
            <a:pPr>
              <a:lnSpc>
                <a:spcPct val="150000"/>
              </a:lnSpc>
            </a:pPr>
            <a:r>
              <a:rPr lang="en-IN" b="1" dirty="0"/>
              <a:t>       b). Service provider</a:t>
            </a:r>
          </a:p>
        </p:txBody>
      </p:sp>
      <p:pic>
        <p:nvPicPr>
          <p:cNvPr id="3" name="Picture 2">
            <a:extLst>
              <a:ext uri="{FF2B5EF4-FFF2-40B4-BE49-F238E27FC236}">
                <a16:creationId xmlns:a16="http://schemas.microsoft.com/office/drawing/2014/main" id="{CE4DE070-8F7C-2F9E-99E1-D22B818FE985}"/>
              </a:ext>
            </a:extLst>
          </p:cNvPr>
          <p:cNvPicPr>
            <a:picLocks noChangeAspect="1"/>
          </p:cNvPicPr>
          <p:nvPr/>
        </p:nvPicPr>
        <p:blipFill>
          <a:blip r:embed="rId3"/>
          <a:stretch>
            <a:fillRect/>
          </a:stretch>
        </p:blipFill>
        <p:spPr>
          <a:xfrm>
            <a:off x="3986948" y="0"/>
            <a:ext cx="4493173" cy="5143500"/>
          </a:xfrm>
          <a:prstGeom prst="rect">
            <a:avLst/>
          </a:prstGeom>
          <a:ln>
            <a:noFill/>
          </a:ln>
          <a:effectLst>
            <a:softEdge rad="112500"/>
          </a:effectLst>
        </p:spPr>
      </p:pic>
    </p:spTree>
    <p:extLst>
      <p:ext uri="{BB962C8B-B14F-4D97-AF65-F5344CB8AC3E}">
        <p14:creationId xmlns:p14="http://schemas.microsoft.com/office/powerpoint/2010/main" val="2048195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0AAD1901-6EB6-572E-1547-8FB33995978E}"/>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5375A443-5770-D744-1797-9E3EC3B31887}"/>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SAMPLE CODE</a:t>
            </a:r>
            <a:br>
              <a:rPr lang="en" dirty="0"/>
            </a:br>
            <a:endParaRPr dirty="0"/>
          </a:p>
        </p:txBody>
      </p:sp>
      <p:sp>
        <p:nvSpPr>
          <p:cNvPr id="3" name="TextBox 2">
            <a:extLst>
              <a:ext uri="{FF2B5EF4-FFF2-40B4-BE49-F238E27FC236}">
                <a16:creationId xmlns:a16="http://schemas.microsoft.com/office/drawing/2014/main" id="{7B45441F-57A8-976D-5CF5-B6D7AFC02046}"/>
              </a:ext>
            </a:extLst>
          </p:cNvPr>
          <p:cNvSpPr txBox="1"/>
          <p:nvPr/>
        </p:nvSpPr>
        <p:spPr>
          <a:xfrm>
            <a:off x="959843" y="1137413"/>
            <a:ext cx="7704000" cy="3970318"/>
          </a:xfrm>
          <a:prstGeom prst="rect">
            <a:avLst/>
          </a:prstGeom>
          <a:noFill/>
        </p:spPr>
        <p:txBody>
          <a:bodyPr wrap="square">
            <a:spAutoFit/>
          </a:bodyPr>
          <a:lstStyle/>
          <a:p>
            <a:r>
              <a:rPr lang="en-IN" sz="1200" b="0" dirty="0">
                <a:solidFill>
                  <a:schemeClr val="tx1"/>
                </a:solidFill>
                <a:effectLst/>
                <a:latin typeface="Times New Roman" panose="02020603050405020304" pitchFamily="18" charset="0"/>
                <a:cs typeface="Times New Roman" panose="02020603050405020304" pitchFamily="18" charset="0"/>
              </a:rPr>
              <a:t>def login(request):</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if </a:t>
            </a:r>
            <a:r>
              <a:rPr lang="en-IN" sz="1200" b="0" dirty="0" err="1">
                <a:solidFill>
                  <a:schemeClr val="tx1"/>
                </a:solidFill>
                <a:effectLst/>
                <a:latin typeface="Times New Roman" panose="02020603050405020304" pitchFamily="18" charset="0"/>
                <a:cs typeface="Times New Roman" panose="02020603050405020304" pitchFamily="18" charset="0"/>
              </a:rPr>
              <a:t>request.method</a:t>
            </a:r>
            <a:r>
              <a:rPr lang="en-IN" sz="1200" b="0" dirty="0">
                <a:solidFill>
                  <a:schemeClr val="tx1"/>
                </a:solidFill>
                <a:effectLst/>
                <a:latin typeface="Times New Roman" panose="02020603050405020304" pitchFamily="18" charset="0"/>
                <a:cs typeface="Times New Roman" panose="02020603050405020304" pitchFamily="18" charset="0"/>
              </a:rPr>
              <a:t> == "POST" and 'submit1' in </a:t>
            </a:r>
            <a:r>
              <a:rPr lang="en-IN" sz="1200" b="0" dirty="0" err="1">
                <a:solidFill>
                  <a:schemeClr val="tx1"/>
                </a:solidFill>
                <a:effectLst/>
                <a:latin typeface="Times New Roman" panose="02020603050405020304" pitchFamily="18" charset="0"/>
                <a:cs typeface="Times New Roman" panose="02020603050405020304" pitchFamily="18" charset="0"/>
              </a:rPr>
              <a:t>request.POST</a:t>
            </a:r>
            <a:r>
              <a:rPr lang="en-IN" sz="1200" b="0" dirty="0">
                <a:solidFill>
                  <a:schemeClr val="tx1"/>
                </a:solidFill>
                <a:effectLst/>
                <a:latin typeface="Times New Roman" panose="02020603050405020304" pitchFamily="18" charset="0"/>
                <a:cs typeface="Times New Roman" panose="02020603050405020304" pitchFamily="18" charset="0"/>
              </a:rPr>
              <a:t>:</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username = </a:t>
            </a:r>
            <a:r>
              <a:rPr lang="en-IN" sz="1200" b="0" dirty="0" err="1">
                <a:solidFill>
                  <a:schemeClr val="tx1"/>
                </a:solidFill>
                <a:effectLst/>
                <a:latin typeface="Times New Roman" panose="02020603050405020304" pitchFamily="18" charset="0"/>
                <a:cs typeface="Times New Roman" panose="02020603050405020304" pitchFamily="18" charset="0"/>
              </a:rPr>
              <a:t>request.POST.get</a:t>
            </a:r>
            <a:r>
              <a:rPr lang="en-IN" sz="1200" b="0" dirty="0">
                <a:solidFill>
                  <a:schemeClr val="tx1"/>
                </a:solidFill>
                <a:effectLst/>
                <a:latin typeface="Times New Roman" panose="02020603050405020304" pitchFamily="18" charset="0"/>
                <a:cs typeface="Times New Roman" panose="02020603050405020304" pitchFamily="18" charset="0"/>
              </a:rPr>
              <a:t>('username')</a:t>
            </a:r>
          </a:p>
          <a:p>
            <a:r>
              <a:rPr lang="en-IN" sz="1200" b="0" dirty="0">
                <a:solidFill>
                  <a:schemeClr val="tx1"/>
                </a:solidFill>
                <a:effectLst/>
                <a:latin typeface="Times New Roman" panose="02020603050405020304" pitchFamily="18" charset="0"/>
                <a:cs typeface="Times New Roman" panose="02020603050405020304" pitchFamily="18" charset="0"/>
              </a:rPr>
              <a:t>        password = </a:t>
            </a:r>
            <a:r>
              <a:rPr lang="en-IN" sz="1200" b="0" dirty="0" err="1">
                <a:solidFill>
                  <a:schemeClr val="tx1"/>
                </a:solidFill>
                <a:effectLst/>
                <a:latin typeface="Times New Roman" panose="02020603050405020304" pitchFamily="18" charset="0"/>
                <a:cs typeface="Times New Roman" panose="02020603050405020304" pitchFamily="18" charset="0"/>
              </a:rPr>
              <a:t>request.POST.get</a:t>
            </a:r>
            <a:r>
              <a:rPr lang="en-IN" sz="1200" b="0" dirty="0">
                <a:solidFill>
                  <a:schemeClr val="tx1"/>
                </a:solidFill>
                <a:effectLst/>
                <a:latin typeface="Times New Roman" panose="02020603050405020304" pitchFamily="18" charset="0"/>
                <a:cs typeface="Times New Roman" panose="02020603050405020304" pitchFamily="18" charset="0"/>
              </a:rPr>
              <a:t>('password')</a:t>
            </a:r>
          </a:p>
          <a:p>
            <a:r>
              <a:rPr lang="en-IN" sz="1200" b="0" dirty="0">
                <a:solidFill>
                  <a:schemeClr val="tx1"/>
                </a:solidFill>
                <a:effectLst/>
                <a:latin typeface="Times New Roman" panose="02020603050405020304" pitchFamily="18" charset="0"/>
                <a:cs typeface="Times New Roman" panose="02020603050405020304" pitchFamily="18" charset="0"/>
              </a:rPr>
              <a:t>        try:</a:t>
            </a:r>
          </a:p>
          <a:p>
            <a:r>
              <a:rPr lang="en-IN" sz="1200" b="0" dirty="0">
                <a:solidFill>
                  <a:schemeClr val="tx1"/>
                </a:solidFill>
                <a:effectLst/>
                <a:latin typeface="Times New Roman" panose="02020603050405020304" pitchFamily="18" charset="0"/>
                <a:cs typeface="Times New Roman" panose="02020603050405020304" pitchFamily="18" charset="0"/>
              </a:rPr>
              <a:t>            enter = </a:t>
            </a:r>
            <a:r>
              <a:rPr lang="en-IN" sz="1200" b="0" dirty="0" err="1">
                <a:solidFill>
                  <a:schemeClr val="tx1"/>
                </a:solidFill>
                <a:effectLst/>
                <a:latin typeface="Times New Roman" panose="02020603050405020304" pitchFamily="18" charset="0"/>
                <a:cs typeface="Times New Roman" panose="02020603050405020304" pitchFamily="18" charset="0"/>
              </a:rPr>
              <a:t>ClientRegister_Model.objects.get</a:t>
            </a:r>
            <a:r>
              <a:rPr lang="en-IN" sz="1200" b="0" dirty="0">
                <a:solidFill>
                  <a:schemeClr val="tx1"/>
                </a:solidFill>
                <a:effectLst/>
                <a:latin typeface="Times New Roman" panose="02020603050405020304" pitchFamily="18" charset="0"/>
                <a:cs typeface="Times New Roman" panose="02020603050405020304" pitchFamily="18" charset="0"/>
              </a:rPr>
              <a:t>(username=</a:t>
            </a:r>
            <a:r>
              <a:rPr lang="en-IN" sz="1200" b="0" dirty="0" err="1">
                <a:solidFill>
                  <a:schemeClr val="tx1"/>
                </a:solidFill>
                <a:effectLst/>
                <a:latin typeface="Times New Roman" panose="02020603050405020304" pitchFamily="18" charset="0"/>
                <a:cs typeface="Times New Roman" panose="02020603050405020304" pitchFamily="18" charset="0"/>
              </a:rPr>
              <a:t>username,password</a:t>
            </a:r>
            <a:r>
              <a:rPr lang="en-IN" sz="1200" b="0" dirty="0">
                <a:solidFill>
                  <a:schemeClr val="tx1"/>
                </a:solidFill>
                <a:effectLst/>
                <a:latin typeface="Times New Roman" panose="02020603050405020304" pitchFamily="18" charset="0"/>
                <a:cs typeface="Times New Roman" panose="02020603050405020304" pitchFamily="18" charset="0"/>
              </a:rPr>
              <a:t>=password)</a:t>
            </a:r>
          </a:p>
          <a:p>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request.session</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userid</a:t>
            </a:r>
            <a:r>
              <a:rPr lang="en-IN" sz="1200" b="0" dirty="0">
                <a:solidFill>
                  <a:schemeClr val="tx1"/>
                </a:solidFill>
                <a:effectLst/>
                <a:latin typeface="Times New Roman" panose="02020603050405020304" pitchFamily="18" charset="0"/>
                <a:cs typeface="Times New Roman" panose="02020603050405020304" pitchFamily="18" charset="0"/>
              </a:rPr>
              <a:t>"] = enter.id</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return redirect('</a:t>
            </a:r>
            <a:r>
              <a:rPr lang="en-IN" sz="1200" b="0" dirty="0" err="1">
                <a:solidFill>
                  <a:schemeClr val="tx1"/>
                </a:solidFill>
                <a:effectLst/>
                <a:latin typeface="Times New Roman" panose="02020603050405020304" pitchFamily="18" charset="0"/>
                <a:cs typeface="Times New Roman" panose="02020603050405020304" pitchFamily="18" charset="0"/>
              </a:rPr>
              <a:t>Search_DataSets</a:t>
            </a:r>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        except:</a:t>
            </a:r>
          </a:p>
          <a:p>
            <a:r>
              <a:rPr lang="en-IN" sz="1200" b="0" dirty="0">
                <a:solidFill>
                  <a:schemeClr val="tx1"/>
                </a:solidFill>
                <a:effectLst/>
                <a:latin typeface="Times New Roman" panose="02020603050405020304" pitchFamily="18" charset="0"/>
                <a:cs typeface="Times New Roman" panose="02020603050405020304" pitchFamily="18" charset="0"/>
              </a:rPr>
              <a:t>            pass</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return render(request,'</a:t>
            </a:r>
            <a:r>
              <a:rPr lang="en-IN" sz="1200" b="0" dirty="0" err="1">
                <a:solidFill>
                  <a:schemeClr val="tx1"/>
                </a:solidFill>
                <a:effectLst/>
                <a:latin typeface="Times New Roman" panose="02020603050405020304" pitchFamily="18" charset="0"/>
                <a:cs typeface="Times New Roman" panose="02020603050405020304" pitchFamily="18" charset="0"/>
              </a:rPr>
              <a:t>RUser</a:t>
            </a:r>
            <a:r>
              <a:rPr lang="en-IN" sz="1200" b="0" dirty="0">
                <a:solidFill>
                  <a:schemeClr val="tx1"/>
                </a:solidFill>
                <a:effectLst/>
                <a:latin typeface="Times New Roman" panose="02020603050405020304" pitchFamily="18" charset="0"/>
                <a:cs typeface="Times New Roman" panose="02020603050405020304" pitchFamily="18" charset="0"/>
              </a:rPr>
              <a:t>/login.html’)</a:t>
            </a:r>
            <a:endParaRPr lang="en-IN" sz="1200" dirty="0">
              <a:solidFill>
                <a:schemeClr val="tx1"/>
              </a:solidFill>
              <a:latin typeface="Times New Roman" panose="02020603050405020304" pitchFamily="18" charset="0"/>
              <a:cs typeface="Times New Roman" panose="02020603050405020304" pitchFamily="18" charset="0"/>
            </a:endParaRPr>
          </a:p>
          <a:p>
            <a:r>
              <a:rPr lang="en-IN" sz="1200" b="0" dirty="0">
                <a:solidFill>
                  <a:schemeClr val="tx1"/>
                </a:solidFill>
                <a:effectLst/>
                <a:latin typeface="Times New Roman" panose="02020603050405020304" pitchFamily="18" charset="0"/>
                <a:cs typeface="Times New Roman" panose="02020603050405020304" pitchFamily="18" charset="0"/>
              </a:rPr>
              <a:t>def Register1(request):</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if </a:t>
            </a:r>
            <a:r>
              <a:rPr lang="en-IN" sz="1200" b="0" dirty="0" err="1">
                <a:solidFill>
                  <a:schemeClr val="tx1"/>
                </a:solidFill>
                <a:effectLst/>
                <a:latin typeface="Times New Roman" panose="02020603050405020304" pitchFamily="18" charset="0"/>
                <a:cs typeface="Times New Roman" panose="02020603050405020304" pitchFamily="18" charset="0"/>
              </a:rPr>
              <a:t>request.method</a:t>
            </a:r>
            <a:r>
              <a:rPr lang="en-IN" sz="1200" b="0" dirty="0">
                <a:solidFill>
                  <a:schemeClr val="tx1"/>
                </a:solidFill>
                <a:effectLst/>
                <a:latin typeface="Times New Roman" panose="02020603050405020304" pitchFamily="18" charset="0"/>
                <a:cs typeface="Times New Roman" panose="02020603050405020304" pitchFamily="18" charset="0"/>
              </a:rPr>
              <a:t> == "POST":</a:t>
            </a:r>
          </a:p>
          <a:p>
            <a:r>
              <a:rPr lang="en-IN" sz="1200" b="0" dirty="0">
                <a:solidFill>
                  <a:schemeClr val="tx1"/>
                </a:solidFill>
                <a:effectLst/>
                <a:latin typeface="Times New Roman" panose="02020603050405020304" pitchFamily="18" charset="0"/>
                <a:cs typeface="Times New Roman" panose="02020603050405020304" pitchFamily="18" charset="0"/>
              </a:rPr>
              <a:t>        username = </a:t>
            </a:r>
            <a:r>
              <a:rPr lang="en-IN" sz="1200" b="0" dirty="0" err="1">
                <a:solidFill>
                  <a:schemeClr val="tx1"/>
                </a:solidFill>
                <a:effectLst/>
                <a:latin typeface="Times New Roman" panose="02020603050405020304" pitchFamily="18" charset="0"/>
                <a:cs typeface="Times New Roman" panose="02020603050405020304" pitchFamily="18" charset="0"/>
              </a:rPr>
              <a:t>request.POST.get</a:t>
            </a:r>
            <a:r>
              <a:rPr lang="en-IN" sz="1200" b="0" dirty="0">
                <a:solidFill>
                  <a:schemeClr val="tx1"/>
                </a:solidFill>
                <a:effectLst/>
                <a:latin typeface="Times New Roman" panose="02020603050405020304" pitchFamily="18" charset="0"/>
                <a:cs typeface="Times New Roman" panose="02020603050405020304" pitchFamily="18" charset="0"/>
              </a:rPr>
              <a:t>('username')</a:t>
            </a:r>
          </a:p>
          <a:p>
            <a:r>
              <a:rPr lang="en-IN" sz="1200" b="0" dirty="0">
                <a:solidFill>
                  <a:schemeClr val="tx1"/>
                </a:solidFill>
                <a:effectLst/>
                <a:latin typeface="Times New Roman" panose="02020603050405020304" pitchFamily="18" charset="0"/>
                <a:cs typeface="Times New Roman" panose="02020603050405020304" pitchFamily="18" charset="0"/>
              </a:rPr>
              <a:t>        email = </a:t>
            </a:r>
            <a:r>
              <a:rPr lang="en-IN" sz="1200" b="0" dirty="0" err="1">
                <a:solidFill>
                  <a:schemeClr val="tx1"/>
                </a:solidFill>
                <a:effectLst/>
                <a:latin typeface="Times New Roman" panose="02020603050405020304" pitchFamily="18" charset="0"/>
                <a:cs typeface="Times New Roman" panose="02020603050405020304" pitchFamily="18" charset="0"/>
              </a:rPr>
              <a:t>request.POST.get</a:t>
            </a:r>
            <a:r>
              <a:rPr lang="en-IN" sz="1200" b="0" dirty="0">
                <a:solidFill>
                  <a:schemeClr val="tx1"/>
                </a:solidFill>
                <a:effectLst/>
                <a:latin typeface="Times New Roman" panose="02020603050405020304" pitchFamily="18" charset="0"/>
                <a:cs typeface="Times New Roman" panose="02020603050405020304" pitchFamily="18" charset="0"/>
              </a:rPr>
              <a:t>('email')</a:t>
            </a:r>
          </a:p>
          <a:p>
            <a:r>
              <a:rPr lang="en-IN" sz="1200" b="0" dirty="0">
                <a:solidFill>
                  <a:schemeClr val="tx1"/>
                </a:solidFill>
                <a:effectLst/>
                <a:latin typeface="Times New Roman" panose="02020603050405020304" pitchFamily="18" charset="0"/>
                <a:cs typeface="Times New Roman" panose="02020603050405020304" pitchFamily="18" charset="0"/>
              </a:rPr>
              <a:t>        password = </a:t>
            </a:r>
            <a:r>
              <a:rPr lang="en-IN" sz="1200" b="0" dirty="0" err="1">
                <a:solidFill>
                  <a:schemeClr val="tx1"/>
                </a:solidFill>
                <a:effectLst/>
                <a:latin typeface="Times New Roman" panose="02020603050405020304" pitchFamily="18" charset="0"/>
                <a:cs typeface="Times New Roman" panose="02020603050405020304" pitchFamily="18" charset="0"/>
              </a:rPr>
              <a:t>request.POST.get</a:t>
            </a:r>
            <a:r>
              <a:rPr lang="en-IN" sz="1200" b="0" dirty="0">
                <a:solidFill>
                  <a:schemeClr val="tx1"/>
                </a:solidFill>
                <a:effectLst/>
                <a:latin typeface="Times New Roman" panose="02020603050405020304" pitchFamily="18" charset="0"/>
                <a:cs typeface="Times New Roman" panose="02020603050405020304" pitchFamily="18" charset="0"/>
              </a:rPr>
              <a:t>('password')</a:t>
            </a:r>
          </a:p>
          <a:p>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phoneno</a:t>
            </a:r>
            <a:r>
              <a:rPr lang="en-IN" sz="1200" b="0" dirty="0">
                <a:solidFill>
                  <a:schemeClr val="tx1"/>
                </a:solidFill>
                <a:effectLst/>
                <a:latin typeface="Times New Roman" panose="02020603050405020304" pitchFamily="18" charset="0"/>
                <a:cs typeface="Times New Roman" panose="02020603050405020304" pitchFamily="18" charset="0"/>
              </a:rPr>
              <a:t> = </a:t>
            </a:r>
            <a:r>
              <a:rPr lang="en-IN" sz="1200" b="0" dirty="0" err="1">
                <a:solidFill>
                  <a:schemeClr val="tx1"/>
                </a:solidFill>
                <a:effectLst/>
                <a:latin typeface="Times New Roman" panose="02020603050405020304" pitchFamily="18" charset="0"/>
                <a:cs typeface="Times New Roman" panose="02020603050405020304" pitchFamily="18" charset="0"/>
              </a:rPr>
              <a:t>request.POST.get</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phoneno</a:t>
            </a:r>
            <a:r>
              <a:rPr lang="en-IN" sz="1200" b="0" dirty="0">
                <a:solidFill>
                  <a:schemeClr val="tx1"/>
                </a:solidFill>
                <a:effectLst/>
                <a:latin typeface="Times New Roman" panose="02020603050405020304" pitchFamily="18" charset="0"/>
                <a:cs typeface="Times New Roman" panose="02020603050405020304" pitchFamily="18" charset="0"/>
              </a:rPr>
              <a:t>')</a:t>
            </a:r>
          </a:p>
          <a:p>
            <a:r>
              <a:rPr lang="en-IN" sz="1200" b="0" dirty="0">
                <a:solidFill>
                  <a:schemeClr val="tx1"/>
                </a:solidFill>
                <a:effectLst/>
                <a:latin typeface="Times New Roman" panose="02020603050405020304" pitchFamily="18" charset="0"/>
                <a:cs typeface="Times New Roman" panose="02020603050405020304" pitchFamily="18" charset="0"/>
              </a:rPr>
              <a:t>        country = </a:t>
            </a:r>
            <a:r>
              <a:rPr lang="en-IN" sz="1200" b="0" dirty="0" err="1">
                <a:solidFill>
                  <a:schemeClr val="tx1"/>
                </a:solidFill>
                <a:effectLst/>
                <a:latin typeface="Times New Roman" panose="02020603050405020304" pitchFamily="18" charset="0"/>
                <a:cs typeface="Times New Roman" panose="02020603050405020304" pitchFamily="18" charset="0"/>
              </a:rPr>
              <a:t>request.POST.get</a:t>
            </a:r>
            <a:r>
              <a:rPr lang="en-IN" sz="1200" b="0" dirty="0">
                <a:solidFill>
                  <a:schemeClr val="tx1"/>
                </a:solidFill>
                <a:effectLst/>
                <a:latin typeface="Times New Roman" panose="02020603050405020304" pitchFamily="18" charset="0"/>
                <a:cs typeface="Times New Roman" panose="02020603050405020304" pitchFamily="18" charset="0"/>
              </a:rPr>
              <a:t>('country')</a:t>
            </a:r>
          </a:p>
          <a:p>
            <a:r>
              <a:rPr lang="en-IN" sz="1200" b="0" dirty="0">
                <a:solidFill>
                  <a:schemeClr val="tx1"/>
                </a:solidFill>
                <a:effectLst/>
                <a:latin typeface="Times New Roman" panose="02020603050405020304" pitchFamily="18" charset="0"/>
                <a:cs typeface="Times New Roman" panose="02020603050405020304" pitchFamily="18" charset="0"/>
              </a:rPr>
              <a:t>        state = </a:t>
            </a:r>
            <a:r>
              <a:rPr lang="en-IN" sz="1200" b="0" dirty="0" err="1">
                <a:solidFill>
                  <a:schemeClr val="tx1"/>
                </a:solidFill>
                <a:effectLst/>
                <a:latin typeface="Times New Roman" panose="02020603050405020304" pitchFamily="18" charset="0"/>
                <a:cs typeface="Times New Roman" panose="02020603050405020304" pitchFamily="18" charset="0"/>
              </a:rPr>
              <a:t>request.POST.get</a:t>
            </a:r>
            <a:r>
              <a:rPr lang="en-IN" sz="1200" b="0" dirty="0">
                <a:solidFill>
                  <a:schemeClr val="tx1"/>
                </a:solidFill>
                <a:effectLst/>
                <a:latin typeface="Times New Roman" panose="02020603050405020304" pitchFamily="18" charset="0"/>
                <a:cs typeface="Times New Roman" panose="02020603050405020304" pitchFamily="18" charset="0"/>
              </a:rPr>
              <a:t>('state')</a:t>
            </a:r>
          </a:p>
          <a:p>
            <a:r>
              <a:rPr lang="en-IN" sz="1200" b="0" dirty="0">
                <a:solidFill>
                  <a:schemeClr val="tx1"/>
                </a:solidFill>
                <a:effectLst/>
                <a:latin typeface="Times New Roman" panose="02020603050405020304" pitchFamily="18" charset="0"/>
                <a:cs typeface="Times New Roman" panose="02020603050405020304" pitchFamily="18" charset="0"/>
              </a:rPr>
              <a:t>        city = </a:t>
            </a:r>
            <a:r>
              <a:rPr lang="en-IN" sz="1200" b="0" dirty="0" err="1">
                <a:solidFill>
                  <a:schemeClr val="tx1"/>
                </a:solidFill>
                <a:effectLst/>
                <a:latin typeface="Times New Roman" panose="02020603050405020304" pitchFamily="18" charset="0"/>
                <a:cs typeface="Times New Roman" panose="02020603050405020304" pitchFamily="18" charset="0"/>
              </a:rPr>
              <a:t>request.POST.get</a:t>
            </a:r>
            <a:r>
              <a:rPr lang="en-IN" sz="1200" b="0" dirty="0">
                <a:solidFill>
                  <a:schemeClr val="tx1"/>
                </a:solidFill>
                <a:effectLst/>
                <a:latin typeface="Times New Roman" panose="02020603050405020304" pitchFamily="18" charset="0"/>
                <a:cs typeface="Times New Roman" panose="02020603050405020304" pitchFamily="18" charset="0"/>
              </a:rPr>
              <a:t>('city')</a:t>
            </a:r>
          </a:p>
          <a:p>
            <a:r>
              <a:rPr lang="en-IN" sz="1200" b="0" dirty="0">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87514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0AAD1901-6EB6-572E-1547-8FB33995978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10DFD57-17F1-FB98-CE7B-7E95241A73CD}"/>
              </a:ext>
            </a:extLst>
          </p:cNvPr>
          <p:cNvSpPr txBox="1"/>
          <p:nvPr/>
        </p:nvSpPr>
        <p:spPr>
          <a:xfrm>
            <a:off x="869429" y="201232"/>
            <a:ext cx="7517567" cy="1015663"/>
          </a:xfrm>
          <a:prstGeom prst="rect">
            <a:avLst/>
          </a:prstGeom>
          <a:noFill/>
        </p:spPr>
        <p:txBody>
          <a:bodyPr wrap="square">
            <a:spAutoFit/>
          </a:bodyPr>
          <a:lstStyle/>
          <a:p>
            <a:r>
              <a:rPr lang="en-IN" sz="1200" b="0" dirty="0" err="1">
                <a:solidFill>
                  <a:schemeClr val="tx1"/>
                </a:solidFill>
                <a:effectLst/>
                <a:latin typeface="Times New Roman" panose="02020603050405020304" pitchFamily="18" charset="0"/>
                <a:cs typeface="Times New Roman" panose="02020603050405020304" pitchFamily="18" charset="0"/>
              </a:rPr>
              <a:t>ClientRegister_Model.objects.create</a:t>
            </a:r>
            <a:r>
              <a:rPr lang="en-IN" sz="1200" b="0" dirty="0">
                <a:solidFill>
                  <a:schemeClr val="tx1"/>
                </a:solidFill>
                <a:effectLst/>
                <a:latin typeface="Times New Roman" panose="02020603050405020304" pitchFamily="18" charset="0"/>
                <a:cs typeface="Times New Roman" panose="02020603050405020304" pitchFamily="18" charset="0"/>
              </a:rPr>
              <a:t>(username=username, email=email, password=password, </a:t>
            </a:r>
            <a:r>
              <a:rPr lang="en-IN" sz="1200" b="0" dirty="0" err="1">
                <a:solidFill>
                  <a:schemeClr val="tx1"/>
                </a:solidFill>
                <a:effectLst/>
                <a:latin typeface="Times New Roman" panose="02020603050405020304" pitchFamily="18" charset="0"/>
                <a:cs typeface="Times New Roman" panose="02020603050405020304" pitchFamily="18" charset="0"/>
              </a:rPr>
              <a:t>phoneno</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phoneno</a:t>
            </a:r>
            <a:r>
              <a:rPr lang="en-IN" sz="1200" b="0" dirty="0">
                <a:solidFill>
                  <a:schemeClr val="tx1"/>
                </a:solidFill>
                <a:effectLst/>
                <a:latin typeface="Times New Roman" panose="02020603050405020304" pitchFamily="18" charset="0"/>
                <a:cs typeface="Times New Roman" panose="02020603050405020304" pitchFamily="18" charset="0"/>
              </a:rPr>
              <a:t>, country=country, state=state, city=city)</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return render(request, '</a:t>
            </a:r>
            <a:r>
              <a:rPr lang="en-IN" sz="1200" b="0" dirty="0" err="1">
                <a:solidFill>
                  <a:schemeClr val="tx1"/>
                </a:solidFill>
                <a:effectLst/>
                <a:latin typeface="Times New Roman" panose="02020603050405020304" pitchFamily="18" charset="0"/>
                <a:cs typeface="Times New Roman" panose="02020603050405020304" pitchFamily="18" charset="0"/>
              </a:rPr>
              <a:t>RUser</a:t>
            </a:r>
            <a:r>
              <a:rPr lang="en-IN" sz="1200" b="0" dirty="0">
                <a:solidFill>
                  <a:schemeClr val="tx1"/>
                </a:solidFill>
                <a:effectLst/>
                <a:latin typeface="Times New Roman" panose="02020603050405020304" pitchFamily="18" charset="0"/>
                <a:cs typeface="Times New Roman" panose="02020603050405020304" pitchFamily="18" charset="0"/>
              </a:rPr>
              <a:t>/Register1.html')</a:t>
            </a:r>
          </a:p>
          <a:p>
            <a:r>
              <a:rPr lang="en-IN" sz="1200" b="0" dirty="0">
                <a:solidFill>
                  <a:schemeClr val="tx1"/>
                </a:solidFill>
                <a:effectLst/>
                <a:latin typeface="Times New Roman" panose="02020603050405020304" pitchFamily="18" charset="0"/>
                <a:cs typeface="Times New Roman" panose="02020603050405020304" pitchFamily="18" charset="0"/>
              </a:rPr>
              <a:t>    else:</a:t>
            </a:r>
          </a:p>
          <a:p>
            <a:r>
              <a:rPr lang="en-IN" sz="1200" b="0" dirty="0">
                <a:solidFill>
                  <a:schemeClr val="tx1"/>
                </a:solidFill>
                <a:effectLst/>
                <a:latin typeface="Times New Roman" panose="02020603050405020304" pitchFamily="18" charset="0"/>
                <a:cs typeface="Times New Roman" panose="02020603050405020304" pitchFamily="18" charset="0"/>
              </a:rPr>
              <a:t>        return render(request,'</a:t>
            </a:r>
            <a:r>
              <a:rPr lang="en-IN" sz="1200" b="0" dirty="0" err="1">
                <a:solidFill>
                  <a:schemeClr val="tx1"/>
                </a:solidFill>
                <a:effectLst/>
                <a:latin typeface="Times New Roman" panose="02020603050405020304" pitchFamily="18" charset="0"/>
                <a:cs typeface="Times New Roman" panose="02020603050405020304" pitchFamily="18" charset="0"/>
              </a:rPr>
              <a:t>RUser</a:t>
            </a:r>
            <a:r>
              <a:rPr lang="en-IN" sz="1200" b="0" dirty="0">
                <a:solidFill>
                  <a:schemeClr val="tx1"/>
                </a:solidFill>
                <a:effectLst/>
                <a:latin typeface="Times New Roman" panose="02020603050405020304" pitchFamily="18" charset="0"/>
                <a:cs typeface="Times New Roman" panose="02020603050405020304" pitchFamily="18" charset="0"/>
              </a:rPr>
              <a:t>/Register1.html')</a:t>
            </a:r>
          </a:p>
        </p:txBody>
      </p:sp>
      <p:sp>
        <p:nvSpPr>
          <p:cNvPr id="6" name="TextBox 5">
            <a:extLst>
              <a:ext uri="{FF2B5EF4-FFF2-40B4-BE49-F238E27FC236}">
                <a16:creationId xmlns:a16="http://schemas.microsoft.com/office/drawing/2014/main" id="{7842990B-9BB8-A7FB-ABBC-34ABAC4D467B}"/>
              </a:ext>
            </a:extLst>
          </p:cNvPr>
          <p:cNvSpPr txBox="1"/>
          <p:nvPr/>
        </p:nvSpPr>
        <p:spPr>
          <a:xfrm>
            <a:off x="809469" y="1422472"/>
            <a:ext cx="4572000" cy="3600986"/>
          </a:xfrm>
          <a:prstGeom prst="rect">
            <a:avLst/>
          </a:prstGeom>
          <a:noFill/>
        </p:spPr>
        <p:txBody>
          <a:bodyPr wrap="square">
            <a:spAutoFit/>
          </a:bodyPr>
          <a:lstStyle/>
          <a:p>
            <a:pPr lvl="2"/>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review_data</a:t>
            </a:r>
            <a:r>
              <a:rPr lang="en-IN" sz="1200" b="0" dirty="0">
                <a:solidFill>
                  <a:schemeClr val="tx1"/>
                </a:solidFill>
                <a:effectLst/>
                <a:latin typeface="Times New Roman" panose="02020603050405020304" pitchFamily="18" charset="0"/>
                <a:cs typeface="Times New Roman" panose="02020603050405020304" pitchFamily="18" charset="0"/>
              </a:rPr>
              <a:t> = [</a:t>
            </a:r>
            <a:r>
              <a:rPr lang="en-IN" sz="1200" b="0" dirty="0" err="1">
                <a:solidFill>
                  <a:schemeClr val="tx1"/>
                </a:solidFill>
                <a:effectLst/>
                <a:latin typeface="Times New Roman" panose="02020603050405020304" pitchFamily="18" charset="0"/>
                <a:cs typeface="Times New Roman" panose="02020603050405020304" pitchFamily="18" charset="0"/>
              </a:rPr>
              <a:t>Tweet_Message</a:t>
            </a:r>
            <a:r>
              <a:rPr lang="en-IN" sz="1200" b="0" dirty="0">
                <a:solidFill>
                  <a:schemeClr val="tx1"/>
                </a:solidFill>
                <a:effectLst/>
                <a:latin typeface="Times New Roman" panose="02020603050405020304" pitchFamily="18" charset="0"/>
                <a:cs typeface="Times New Roman" panose="02020603050405020304" pitchFamily="18" charset="0"/>
              </a:rPr>
              <a:t>]</a:t>
            </a:r>
          </a:p>
          <a:p>
            <a:pPr lvl="2"/>
            <a:r>
              <a:rPr lang="en-IN" sz="1200" b="0" dirty="0">
                <a:solidFill>
                  <a:schemeClr val="tx1"/>
                </a:solidFill>
                <a:effectLst/>
                <a:latin typeface="Times New Roman" panose="02020603050405020304" pitchFamily="18" charset="0"/>
                <a:cs typeface="Times New Roman" panose="02020603050405020304" pitchFamily="18" charset="0"/>
              </a:rPr>
              <a:t>        vector1 = </a:t>
            </a:r>
            <a:r>
              <a:rPr lang="en-IN" sz="1200" b="0" dirty="0" err="1">
                <a:solidFill>
                  <a:schemeClr val="tx1"/>
                </a:solidFill>
                <a:effectLst/>
                <a:latin typeface="Times New Roman" panose="02020603050405020304" pitchFamily="18" charset="0"/>
                <a:cs typeface="Times New Roman" panose="02020603050405020304" pitchFamily="18" charset="0"/>
              </a:rPr>
              <a:t>count_vect.transform</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review_data</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toarray</a:t>
            </a:r>
            <a:r>
              <a:rPr lang="en-IN" sz="1200" b="0" dirty="0">
                <a:solidFill>
                  <a:schemeClr val="tx1"/>
                </a:solidFill>
                <a:effectLst/>
                <a:latin typeface="Times New Roman" panose="02020603050405020304" pitchFamily="18" charset="0"/>
                <a:cs typeface="Times New Roman" panose="02020603050405020304" pitchFamily="18" charset="0"/>
              </a:rPr>
              <a:t>()</a:t>
            </a:r>
          </a:p>
          <a:p>
            <a:pPr lvl="2"/>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predict_text</a:t>
            </a:r>
            <a:r>
              <a:rPr lang="en-IN" sz="1200" b="0" dirty="0">
                <a:solidFill>
                  <a:schemeClr val="tx1"/>
                </a:solidFill>
                <a:effectLst/>
                <a:latin typeface="Times New Roman" panose="02020603050405020304" pitchFamily="18" charset="0"/>
                <a:cs typeface="Times New Roman" panose="02020603050405020304" pitchFamily="18" charset="0"/>
              </a:rPr>
              <a:t> = </a:t>
            </a:r>
            <a:r>
              <a:rPr lang="en-IN" sz="1200" b="0" dirty="0" err="1">
                <a:solidFill>
                  <a:schemeClr val="tx1"/>
                </a:solidFill>
                <a:effectLst/>
                <a:latin typeface="Times New Roman" panose="02020603050405020304" pitchFamily="18" charset="0"/>
                <a:cs typeface="Times New Roman" panose="02020603050405020304" pitchFamily="18" charset="0"/>
              </a:rPr>
              <a:t>lin_clf.predict</a:t>
            </a:r>
            <a:r>
              <a:rPr lang="en-IN" sz="1200" b="0" dirty="0">
                <a:solidFill>
                  <a:schemeClr val="tx1"/>
                </a:solidFill>
                <a:effectLst/>
                <a:latin typeface="Times New Roman" panose="02020603050405020304" pitchFamily="18" charset="0"/>
                <a:cs typeface="Times New Roman" panose="02020603050405020304" pitchFamily="18" charset="0"/>
              </a:rPr>
              <a:t>(vector1)</a:t>
            </a:r>
          </a:p>
          <a:p>
            <a:pPr lvl="2"/>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pred = str(</a:t>
            </a:r>
            <a:r>
              <a:rPr lang="en-IN" sz="1200" b="0" dirty="0" err="1">
                <a:solidFill>
                  <a:schemeClr val="tx1"/>
                </a:solidFill>
                <a:effectLst/>
                <a:latin typeface="Times New Roman" panose="02020603050405020304" pitchFamily="18" charset="0"/>
                <a:cs typeface="Times New Roman" panose="02020603050405020304" pitchFamily="18" charset="0"/>
              </a:rPr>
              <a:t>predict_text</a:t>
            </a:r>
            <a:r>
              <a:rPr lang="en-IN" sz="1200" b="0" dirty="0">
                <a:solidFill>
                  <a:schemeClr val="tx1"/>
                </a:solidFill>
                <a:effectLst/>
                <a:latin typeface="Times New Roman" panose="02020603050405020304" pitchFamily="18" charset="0"/>
                <a:cs typeface="Times New Roman" panose="02020603050405020304" pitchFamily="18" charset="0"/>
              </a:rPr>
              <a:t>).replace("[", "")</a:t>
            </a:r>
          </a:p>
          <a:p>
            <a:pPr lvl="2"/>
            <a:r>
              <a:rPr lang="en-IN" sz="1200" b="0" dirty="0">
                <a:solidFill>
                  <a:schemeClr val="tx1"/>
                </a:solidFill>
                <a:effectLst/>
                <a:latin typeface="Times New Roman" panose="02020603050405020304" pitchFamily="18" charset="0"/>
                <a:cs typeface="Times New Roman" panose="02020603050405020304" pitchFamily="18" charset="0"/>
              </a:rPr>
              <a:t>        pred1 = </a:t>
            </a:r>
            <a:r>
              <a:rPr lang="en-IN" sz="1200" b="0" dirty="0" err="1">
                <a:solidFill>
                  <a:schemeClr val="tx1"/>
                </a:solidFill>
                <a:effectLst/>
                <a:latin typeface="Times New Roman" panose="02020603050405020304" pitchFamily="18" charset="0"/>
                <a:cs typeface="Times New Roman" panose="02020603050405020304" pitchFamily="18" charset="0"/>
              </a:rPr>
              <a:t>pred.replace</a:t>
            </a:r>
            <a:r>
              <a:rPr lang="en-IN" sz="1200" b="0" dirty="0">
                <a:solidFill>
                  <a:schemeClr val="tx1"/>
                </a:solidFill>
                <a:effectLst/>
                <a:latin typeface="Times New Roman" panose="02020603050405020304" pitchFamily="18" charset="0"/>
                <a:cs typeface="Times New Roman" panose="02020603050405020304" pitchFamily="18" charset="0"/>
              </a:rPr>
              <a:t>("]", "")</a:t>
            </a:r>
          </a:p>
          <a:p>
            <a:pPr lvl="2"/>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prediction = int(pred1)</a:t>
            </a:r>
          </a:p>
          <a:p>
            <a:pPr lvl="2"/>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if prediction == 0:</a:t>
            </a:r>
          </a:p>
          <a:p>
            <a:pPr lvl="2"/>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val</a:t>
            </a:r>
            <a:r>
              <a:rPr lang="en-IN" sz="1200" b="0" dirty="0">
                <a:solidFill>
                  <a:schemeClr val="tx1"/>
                </a:solidFill>
                <a:effectLst/>
                <a:latin typeface="Times New Roman" panose="02020603050405020304" pitchFamily="18" charset="0"/>
                <a:cs typeface="Times New Roman" panose="02020603050405020304" pitchFamily="18" charset="0"/>
              </a:rPr>
              <a:t> = 'Non Offensive or Non Cyberbullying'</a:t>
            </a:r>
          </a:p>
          <a:p>
            <a:pPr lvl="2"/>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elif</a:t>
            </a:r>
            <a:r>
              <a:rPr lang="en-IN" sz="1200" b="0" dirty="0">
                <a:solidFill>
                  <a:schemeClr val="tx1"/>
                </a:solidFill>
                <a:effectLst/>
                <a:latin typeface="Times New Roman" panose="02020603050405020304" pitchFamily="18" charset="0"/>
                <a:cs typeface="Times New Roman" panose="02020603050405020304" pitchFamily="18" charset="0"/>
              </a:rPr>
              <a:t> prediction == 1:</a:t>
            </a:r>
          </a:p>
          <a:p>
            <a:pPr lvl="2"/>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val</a:t>
            </a:r>
            <a:r>
              <a:rPr lang="en-IN" sz="1200" b="0" dirty="0">
                <a:solidFill>
                  <a:schemeClr val="tx1"/>
                </a:solidFill>
                <a:effectLst/>
                <a:latin typeface="Times New Roman" panose="02020603050405020304" pitchFamily="18" charset="0"/>
                <a:cs typeface="Times New Roman" panose="02020603050405020304" pitchFamily="18" charset="0"/>
              </a:rPr>
              <a:t> = 'Offensive or Cyberbullying'</a:t>
            </a:r>
          </a:p>
          <a:p>
            <a:pPr lvl="2"/>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Tweet_Prediction_model.objects.create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Tweet_Message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Tweet_Message,Prediction_Type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val</a:t>
            </a:r>
            <a:r>
              <a:rPr lang="en-IN" sz="1200" b="0" dirty="0">
                <a:solidFill>
                  <a:schemeClr val="tx1"/>
                </a:solidFill>
                <a:effectLst/>
                <a:latin typeface="Times New Roman" panose="02020603050405020304" pitchFamily="18" charset="0"/>
                <a:cs typeface="Times New Roman" panose="02020603050405020304" pitchFamily="18" charset="0"/>
              </a:rPr>
              <a:t>)</a:t>
            </a:r>
          </a:p>
          <a:p>
            <a:pPr lvl="2"/>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return render(request, '</a:t>
            </a:r>
            <a:r>
              <a:rPr lang="en-IN" sz="1200" b="0" dirty="0" err="1">
                <a:solidFill>
                  <a:schemeClr val="tx1"/>
                </a:solidFill>
                <a:effectLst/>
                <a:latin typeface="Times New Roman" panose="02020603050405020304" pitchFamily="18" charset="0"/>
                <a:cs typeface="Times New Roman" panose="02020603050405020304" pitchFamily="18" charset="0"/>
              </a:rPr>
              <a:t>RUser</a:t>
            </a:r>
            <a:r>
              <a:rPr lang="en-IN" sz="1200" b="0" dirty="0">
                <a:solidFill>
                  <a:schemeClr val="tx1"/>
                </a:solidFill>
                <a:effectLst/>
                <a:latin typeface="Times New Roman" panose="02020603050405020304" pitchFamily="18" charset="0"/>
                <a:cs typeface="Times New Roman" panose="02020603050405020304" pitchFamily="18" charset="0"/>
              </a:rPr>
              <a:t>/Search_DataSets.html',{'</a:t>
            </a:r>
            <a:r>
              <a:rPr lang="en-IN" sz="1200" b="0" dirty="0" err="1">
                <a:solidFill>
                  <a:schemeClr val="tx1"/>
                </a:solidFill>
                <a:effectLst/>
                <a:latin typeface="Times New Roman" panose="02020603050405020304" pitchFamily="18" charset="0"/>
                <a:cs typeface="Times New Roman" panose="02020603050405020304" pitchFamily="18" charset="0"/>
              </a:rPr>
              <a:t>objs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val</a:t>
            </a:r>
            <a:r>
              <a:rPr lang="en-IN" sz="1200" b="0" dirty="0">
                <a:solidFill>
                  <a:schemeClr val="tx1"/>
                </a:solidFill>
                <a:effectLst/>
                <a:latin typeface="Times New Roman" panose="02020603050405020304" pitchFamily="18" charset="0"/>
                <a:cs typeface="Times New Roman" panose="02020603050405020304" pitchFamily="18" charset="0"/>
              </a:rPr>
              <a:t>})</a:t>
            </a:r>
          </a:p>
          <a:p>
            <a:pPr lvl="2"/>
            <a:r>
              <a:rPr lang="en-IN" sz="1200" b="0" dirty="0">
                <a:solidFill>
                  <a:schemeClr val="tx1"/>
                </a:solidFill>
                <a:effectLst/>
                <a:latin typeface="Times New Roman" panose="02020603050405020304" pitchFamily="18" charset="0"/>
                <a:cs typeface="Times New Roman" panose="02020603050405020304" pitchFamily="18" charset="0"/>
              </a:rPr>
              <a:t>    return render(request, '</a:t>
            </a:r>
            <a:r>
              <a:rPr lang="en-IN" sz="1200" b="0" dirty="0" err="1">
                <a:solidFill>
                  <a:schemeClr val="tx1"/>
                </a:solidFill>
                <a:effectLst/>
                <a:latin typeface="Times New Roman" panose="02020603050405020304" pitchFamily="18" charset="0"/>
                <a:cs typeface="Times New Roman" panose="02020603050405020304" pitchFamily="18" charset="0"/>
              </a:rPr>
              <a:t>RUser</a:t>
            </a:r>
            <a:r>
              <a:rPr lang="en-IN" sz="1200" b="0" dirty="0">
                <a:solidFill>
                  <a:schemeClr val="tx1"/>
                </a:solidFill>
                <a:effectLst/>
                <a:latin typeface="Times New Roman" panose="02020603050405020304" pitchFamily="18" charset="0"/>
                <a:cs typeface="Times New Roman" panose="02020603050405020304" pitchFamily="18" charset="0"/>
              </a:rPr>
              <a:t>/Search_DataSets.html')</a:t>
            </a:r>
          </a:p>
        </p:txBody>
      </p:sp>
    </p:spTree>
    <p:extLst>
      <p:ext uri="{BB962C8B-B14F-4D97-AF65-F5344CB8AC3E}">
        <p14:creationId xmlns:p14="http://schemas.microsoft.com/office/powerpoint/2010/main" val="427808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540118" y="835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CONTENTS</a:t>
            </a:r>
            <a:endParaRPr dirty="0">
              <a:solidFill>
                <a:schemeClr val="tx1"/>
              </a:solidFill>
            </a:endParaRPr>
          </a:p>
        </p:txBody>
      </p:sp>
      <p:sp>
        <p:nvSpPr>
          <p:cNvPr id="176" name="Google Shape;176;p32"/>
          <p:cNvSpPr txBox="1"/>
          <p:nvPr/>
        </p:nvSpPr>
        <p:spPr>
          <a:xfrm>
            <a:off x="723450" y="1227575"/>
            <a:ext cx="77040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Work Sans"/>
              <a:ea typeface="Work Sans"/>
              <a:cs typeface="Work Sans"/>
              <a:sym typeface="Work Sans"/>
            </a:endParaRPr>
          </a:p>
        </p:txBody>
      </p:sp>
      <p:sp>
        <p:nvSpPr>
          <p:cNvPr id="177" name="Google Shape;177;p32"/>
          <p:cNvSpPr txBox="1"/>
          <p:nvPr/>
        </p:nvSpPr>
        <p:spPr>
          <a:xfrm>
            <a:off x="3047250" y="4096200"/>
            <a:ext cx="34500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u="sng" dirty="0">
              <a:solidFill>
                <a:schemeClr val="dk1"/>
              </a:solidFill>
              <a:latin typeface="Work Sans"/>
              <a:ea typeface="Work Sans"/>
              <a:cs typeface="Work Sans"/>
              <a:sym typeface="Work Sans"/>
            </a:endParaRPr>
          </a:p>
        </p:txBody>
      </p:sp>
      <p:sp>
        <p:nvSpPr>
          <p:cNvPr id="179" name="Google Shape;179;p32"/>
          <p:cNvSpPr txBox="1"/>
          <p:nvPr/>
        </p:nvSpPr>
        <p:spPr>
          <a:xfrm>
            <a:off x="716550" y="4096200"/>
            <a:ext cx="19326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u="sng" dirty="0">
              <a:solidFill>
                <a:schemeClr val="dk1"/>
              </a:solidFill>
              <a:latin typeface="Work Sans"/>
              <a:ea typeface="Work Sans"/>
              <a:cs typeface="Work Sans"/>
              <a:sym typeface="Work Sans"/>
            </a:endParaRPr>
          </a:p>
        </p:txBody>
      </p:sp>
      <p:sp>
        <p:nvSpPr>
          <p:cNvPr id="2" name="TextBox 1">
            <a:extLst>
              <a:ext uri="{FF2B5EF4-FFF2-40B4-BE49-F238E27FC236}">
                <a16:creationId xmlns:a16="http://schemas.microsoft.com/office/drawing/2014/main" id="{51C05951-1955-1B76-5688-DB178A41D601}"/>
              </a:ext>
            </a:extLst>
          </p:cNvPr>
          <p:cNvSpPr txBox="1"/>
          <p:nvPr/>
        </p:nvSpPr>
        <p:spPr>
          <a:xfrm>
            <a:off x="868264" y="275366"/>
            <a:ext cx="7152640" cy="5546198"/>
          </a:xfrm>
          <a:prstGeom prst="rect">
            <a:avLst/>
          </a:prstGeom>
          <a:noFill/>
        </p:spPr>
        <p:txBody>
          <a:bodyPr wrap="square" rtlCol="0">
            <a:spAutoFit/>
          </a:bodyPr>
          <a:lstStyle/>
          <a:p>
            <a:pPr>
              <a:lnSpc>
                <a:spcPct val="150000"/>
              </a:lnSpc>
            </a:pPr>
            <a:endParaRPr lang="en-US"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Abstract</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Existing System</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Disadvantages in Existing System</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Proposed System</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Advantages of Proposed System</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Hardware and Software Requirements</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Novelty</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Architechture</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Modules</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UML Diagrams</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Sample code</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Results</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Future Scope</a:t>
            </a:r>
          </a:p>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Conclusion</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2A545F7D-BB02-92F5-078C-6A046FD35CCA}"/>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8E3136F1-6855-06DA-EF74-3327A6D39267}"/>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RESULTS</a:t>
            </a:r>
            <a:endParaRPr dirty="0">
              <a:solidFill>
                <a:schemeClr val="tx1"/>
              </a:solidFill>
            </a:endParaRPr>
          </a:p>
        </p:txBody>
      </p:sp>
      <p:pic>
        <p:nvPicPr>
          <p:cNvPr id="2" name="Picture 1">
            <a:extLst>
              <a:ext uri="{FF2B5EF4-FFF2-40B4-BE49-F238E27FC236}">
                <a16:creationId xmlns:a16="http://schemas.microsoft.com/office/drawing/2014/main" id="{2E833A3C-2CC7-7553-C6E3-FED059025359}"/>
              </a:ext>
            </a:extLst>
          </p:cNvPr>
          <p:cNvPicPr>
            <a:picLocks noChangeAspect="1"/>
          </p:cNvPicPr>
          <p:nvPr/>
        </p:nvPicPr>
        <p:blipFill>
          <a:blip r:embed="rId3"/>
          <a:stretch>
            <a:fillRect/>
          </a:stretch>
        </p:blipFill>
        <p:spPr>
          <a:xfrm>
            <a:off x="309236" y="1373798"/>
            <a:ext cx="4262764" cy="3081020"/>
          </a:xfrm>
          <a:prstGeom prst="rect">
            <a:avLst/>
          </a:prstGeom>
        </p:spPr>
      </p:pic>
      <p:pic>
        <p:nvPicPr>
          <p:cNvPr id="3" name="Picture 2">
            <a:extLst>
              <a:ext uri="{FF2B5EF4-FFF2-40B4-BE49-F238E27FC236}">
                <a16:creationId xmlns:a16="http://schemas.microsoft.com/office/drawing/2014/main" id="{D1327F9B-54D7-B8F0-C8FE-CE0B92EE54B4}"/>
              </a:ext>
            </a:extLst>
          </p:cNvPr>
          <p:cNvPicPr>
            <a:picLocks noChangeAspect="1"/>
          </p:cNvPicPr>
          <p:nvPr/>
        </p:nvPicPr>
        <p:blipFill>
          <a:blip r:embed="rId4"/>
          <a:stretch>
            <a:fillRect/>
          </a:stretch>
        </p:blipFill>
        <p:spPr>
          <a:xfrm>
            <a:off x="4672208" y="1373799"/>
            <a:ext cx="4377325" cy="3081019"/>
          </a:xfrm>
          <a:prstGeom prst="rect">
            <a:avLst/>
          </a:prstGeom>
        </p:spPr>
      </p:pic>
    </p:spTree>
    <p:extLst>
      <p:ext uri="{BB962C8B-B14F-4D97-AF65-F5344CB8AC3E}">
        <p14:creationId xmlns:p14="http://schemas.microsoft.com/office/powerpoint/2010/main" val="254997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DCB5E90-DC34-7285-CC43-5460A91D0F15}"/>
              </a:ext>
            </a:extLst>
          </p:cNvPr>
          <p:cNvPicPr>
            <a:picLocks noChangeAspect="1"/>
          </p:cNvPicPr>
          <p:nvPr/>
        </p:nvPicPr>
        <p:blipFill>
          <a:blip r:embed="rId2"/>
          <a:stretch>
            <a:fillRect/>
          </a:stretch>
        </p:blipFill>
        <p:spPr>
          <a:xfrm>
            <a:off x="187891" y="250519"/>
            <a:ext cx="4208745" cy="4434215"/>
          </a:xfrm>
          <a:prstGeom prst="rect">
            <a:avLst/>
          </a:prstGeom>
        </p:spPr>
      </p:pic>
      <p:pic>
        <p:nvPicPr>
          <p:cNvPr id="18" name="Picture 17">
            <a:extLst>
              <a:ext uri="{FF2B5EF4-FFF2-40B4-BE49-F238E27FC236}">
                <a16:creationId xmlns:a16="http://schemas.microsoft.com/office/drawing/2014/main" id="{9525BD0A-5922-CC56-D59F-43110D8F5D32}"/>
              </a:ext>
            </a:extLst>
          </p:cNvPr>
          <p:cNvPicPr>
            <a:picLocks noChangeAspect="1"/>
          </p:cNvPicPr>
          <p:nvPr/>
        </p:nvPicPr>
        <p:blipFill>
          <a:blip r:embed="rId3"/>
          <a:stretch>
            <a:fillRect/>
          </a:stretch>
        </p:blipFill>
        <p:spPr>
          <a:xfrm>
            <a:off x="4577915" y="250519"/>
            <a:ext cx="4378194" cy="2235200"/>
          </a:xfrm>
          <a:prstGeom prst="rect">
            <a:avLst/>
          </a:prstGeom>
        </p:spPr>
      </p:pic>
      <p:pic>
        <p:nvPicPr>
          <p:cNvPr id="19" name="Picture 18">
            <a:extLst>
              <a:ext uri="{FF2B5EF4-FFF2-40B4-BE49-F238E27FC236}">
                <a16:creationId xmlns:a16="http://schemas.microsoft.com/office/drawing/2014/main" id="{4C132224-3992-23D7-6D29-B526BEAB28AF}"/>
              </a:ext>
            </a:extLst>
          </p:cNvPr>
          <p:cNvPicPr>
            <a:picLocks noChangeAspect="1"/>
          </p:cNvPicPr>
          <p:nvPr/>
        </p:nvPicPr>
        <p:blipFill>
          <a:blip r:embed="rId4"/>
          <a:stretch>
            <a:fillRect/>
          </a:stretch>
        </p:blipFill>
        <p:spPr>
          <a:xfrm>
            <a:off x="4572000" y="2599394"/>
            <a:ext cx="4378194" cy="2085340"/>
          </a:xfrm>
          <a:prstGeom prst="rect">
            <a:avLst/>
          </a:prstGeom>
        </p:spPr>
      </p:pic>
    </p:spTree>
    <p:extLst>
      <p:ext uri="{BB962C8B-B14F-4D97-AF65-F5344CB8AC3E}">
        <p14:creationId xmlns:p14="http://schemas.microsoft.com/office/powerpoint/2010/main" val="2903101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349F052-7E1A-EE9A-31E5-E4190578541E}"/>
              </a:ext>
            </a:extLst>
          </p:cNvPr>
          <p:cNvPicPr>
            <a:picLocks noChangeAspect="1"/>
          </p:cNvPicPr>
          <p:nvPr/>
        </p:nvPicPr>
        <p:blipFill>
          <a:blip r:embed="rId2"/>
          <a:stretch>
            <a:fillRect/>
          </a:stretch>
        </p:blipFill>
        <p:spPr>
          <a:xfrm>
            <a:off x="271084" y="236133"/>
            <a:ext cx="3937662" cy="2156338"/>
          </a:xfrm>
          <a:prstGeom prst="rect">
            <a:avLst/>
          </a:prstGeom>
        </p:spPr>
      </p:pic>
      <p:pic>
        <p:nvPicPr>
          <p:cNvPr id="18" name="Picture 17">
            <a:extLst>
              <a:ext uri="{FF2B5EF4-FFF2-40B4-BE49-F238E27FC236}">
                <a16:creationId xmlns:a16="http://schemas.microsoft.com/office/drawing/2014/main" id="{B23E2272-8041-3CB5-49EE-1161A339DACB}"/>
              </a:ext>
            </a:extLst>
          </p:cNvPr>
          <p:cNvPicPr>
            <a:picLocks noChangeAspect="1"/>
          </p:cNvPicPr>
          <p:nvPr/>
        </p:nvPicPr>
        <p:blipFill>
          <a:blip r:embed="rId3"/>
          <a:stretch>
            <a:fillRect/>
          </a:stretch>
        </p:blipFill>
        <p:spPr>
          <a:xfrm>
            <a:off x="5047989" y="236133"/>
            <a:ext cx="3824927" cy="1990725"/>
          </a:xfrm>
          <a:prstGeom prst="rect">
            <a:avLst/>
          </a:prstGeom>
        </p:spPr>
      </p:pic>
      <p:pic>
        <p:nvPicPr>
          <p:cNvPr id="19" name="Picture 18">
            <a:extLst>
              <a:ext uri="{FF2B5EF4-FFF2-40B4-BE49-F238E27FC236}">
                <a16:creationId xmlns:a16="http://schemas.microsoft.com/office/drawing/2014/main" id="{032B2E09-8801-59D8-A240-9F52AD6B0FE2}"/>
              </a:ext>
            </a:extLst>
          </p:cNvPr>
          <p:cNvPicPr>
            <a:picLocks noChangeAspect="1"/>
          </p:cNvPicPr>
          <p:nvPr/>
        </p:nvPicPr>
        <p:blipFill>
          <a:blip r:embed="rId4"/>
          <a:stretch>
            <a:fillRect/>
          </a:stretch>
        </p:blipFill>
        <p:spPr>
          <a:xfrm>
            <a:off x="2026920" y="2571750"/>
            <a:ext cx="5090160" cy="2571750"/>
          </a:xfrm>
          <a:prstGeom prst="rect">
            <a:avLst/>
          </a:prstGeom>
        </p:spPr>
      </p:pic>
    </p:spTree>
    <p:extLst>
      <p:ext uri="{BB962C8B-B14F-4D97-AF65-F5344CB8AC3E}">
        <p14:creationId xmlns:p14="http://schemas.microsoft.com/office/powerpoint/2010/main" val="384262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DF4E981-7B26-65F4-C4BB-9EEA9B81C7BD}"/>
              </a:ext>
            </a:extLst>
          </p:cNvPr>
          <p:cNvPicPr>
            <a:picLocks noChangeAspect="1"/>
          </p:cNvPicPr>
          <p:nvPr/>
        </p:nvPicPr>
        <p:blipFill>
          <a:blip r:embed="rId2"/>
          <a:stretch>
            <a:fillRect/>
          </a:stretch>
        </p:blipFill>
        <p:spPr>
          <a:xfrm>
            <a:off x="200416" y="363254"/>
            <a:ext cx="4099402" cy="2016690"/>
          </a:xfrm>
          <a:prstGeom prst="rect">
            <a:avLst/>
          </a:prstGeom>
        </p:spPr>
      </p:pic>
      <p:pic>
        <p:nvPicPr>
          <p:cNvPr id="18" name="Picture 17">
            <a:extLst>
              <a:ext uri="{FF2B5EF4-FFF2-40B4-BE49-F238E27FC236}">
                <a16:creationId xmlns:a16="http://schemas.microsoft.com/office/drawing/2014/main" id="{35F91B29-94DB-504A-4B1F-7ED945DC6B19}"/>
              </a:ext>
            </a:extLst>
          </p:cNvPr>
          <p:cNvPicPr>
            <a:picLocks noChangeAspect="1"/>
          </p:cNvPicPr>
          <p:nvPr/>
        </p:nvPicPr>
        <p:blipFill>
          <a:blip r:embed="rId3"/>
          <a:stretch>
            <a:fillRect/>
          </a:stretch>
        </p:blipFill>
        <p:spPr>
          <a:xfrm>
            <a:off x="4572000" y="300625"/>
            <a:ext cx="4371584" cy="1891430"/>
          </a:xfrm>
          <a:prstGeom prst="rect">
            <a:avLst/>
          </a:prstGeom>
        </p:spPr>
      </p:pic>
      <p:pic>
        <p:nvPicPr>
          <p:cNvPr id="19" name="Picture 18">
            <a:extLst>
              <a:ext uri="{FF2B5EF4-FFF2-40B4-BE49-F238E27FC236}">
                <a16:creationId xmlns:a16="http://schemas.microsoft.com/office/drawing/2014/main" id="{F9D41F32-F3F1-6264-D83C-BBF987CDCAA1}"/>
              </a:ext>
            </a:extLst>
          </p:cNvPr>
          <p:cNvPicPr>
            <a:picLocks noChangeAspect="1"/>
          </p:cNvPicPr>
          <p:nvPr/>
        </p:nvPicPr>
        <p:blipFill>
          <a:blip r:embed="rId4"/>
          <a:stretch>
            <a:fillRect/>
          </a:stretch>
        </p:blipFill>
        <p:spPr>
          <a:xfrm>
            <a:off x="347337" y="2763556"/>
            <a:ext cx="4099403" cy="1859280"/>
          </a:xfrm>
          <a:prstGeom prst="rect">
            <a:avLst/>
          </a:prstGeom>
        </p:spPr>
      </p:pic>
      <p:pic>
        <p:nvPicPr>
          <p:cNvPr id="20" name="Picture 19">
            <a:extLst>
              <a:ext uri="{FF2B5EF4-FFF2-40B4-BE49-F238E27FC236}">
                <a16:creationId xmlns:a16="http://schemas.microsoft.com/office/drawing/2014/main" id="{4D81BE89-27DF-286F-3378-FCEE2424F347}"/>
              </a:ext>
            </a:extLst>
          </p:cNvPr>
          <p:cNvPicPr>
            <a:picLocks noChangeAspect="1"/>
          </p:cNvPicPr>
          <p:nvPr/>
        </p:nvPicPr>
        <p:blipFill>
          <a:blip r:embed="rId5"/>
          <a:stretch>
            <a:fillRect/>
          </a:stretch>
        </p:blipFill>
        <p:spPr>
          <a:xfrm>
            <a:off x="4697262" y="2703548"/>
            <a:ext cx="4371584" cy="1979295"/>
          </a:xfrm>
          <a:prstGeom prst="rect">
            <a:avLst/>
          </a:prstGeom>
        </p:spPr>
      </p:pic>
    </p:spTree>
    <p:extLst>
      <p:ext uri="{BB962C8B-B14F-4D97-AF65-F5344CB8AC3E}">
        <p14:creationId xmlns:p14="http://schemas.microsoft.com/office/powerpoint/2010/main" val="332790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0AAD1901-6EB6-572E-1547-8FB33995978E}"/>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5375A443-5770-D744-1797-9E3EC3B31887}"/>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SCOPE</a:t>
            </a:r>
            <a:endParaRPr dirty="0"/>
          </a:p>
        </p:txBody>
      </p:sp>
      <p:sp>
        <p:nvSpPr>
          <p:cNvPr id="3" name="TextBox 2">
            <a:extLst>
              <a:ext uri="{FF2B5EF4-FFF2-40B4-BE49-F238E27FC236}">
                <a16:creationId xmlns:a16="http://schemas.microsoft.com/office/drawing/2014/main" id="{7B45441F-57A8-976D-5CF5-B6D7AFC02046}"/>
              </a:ext>
            </a:extLst>
          </p:cNvPr>
          <p:cNvSpPr txBox="1"/>
          <p:nvPr/>
        </p:nvSpPr>
        <p:spPr>
          <a:xfrm>
            <a:off x="1012309" y="1193977"/>
            <a:ext cx="7704000" cy="199266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Cyberbullying, a pervasive issue online, leads to serious consequences like suicides and depression, highlighting the crucial need for its control.</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This paper proposes an architecture for cyberbullying detection, focusing on hate speech data from Twitter and personal attacks on Wikipedia.</a:t>
            </a:r>
          </a:p>
          <a:p>
            <a:pPr marL="285750" indent="-285750" algn="just">
              <a:lnSpc>
                <a:spcPct val="150000"/>
              </a:lnSpc>
              <a:buFont typeface="Arial" panose="020B0604020202020204" pitchFamily="34" charset="0"/>
              <a:buChar char="•"/>
            </a:pPr>
            <a:r>
              <a:rPr lang="en-US" dirty="0">
                <a:solidFill>
                  <a:srgbClr val="0D0D0D"/>
                </a:solidFill>
                <a:latin typeface="Times New Roman" panose="02020603050405020304" pitchFamily="18" charset="0"/>
                <a:cs typeface="Times New Roman" panose="02020603050405020304" pitchFamily="18" charset="0"/>
              </a:rPr>
              <a:t>SVM and Navies bayes </a:t>
            </a:r>
            <a:r>
              <a:rPr lang="en-US" b="0" i="0" dirty="0">
                <a:solidFill>
                  <a:srgbClr val="0D0D0D"/>
                </a:solidFill>
                <a:effectLst/>
                <a:latin typeface="Times New Roman" panose="02020603050405020304" pitchFamily="18" charset="0"/>
                <a:cs typeface="Times New Roman" panose="02020603050405020304" pitchFamily="18" charset="0"/>
              </a:rPr>
              <a:t>techniques coupled with basic Machine Learning algorithms achieve over 90% accuracy in detecting hate speech, facilitated by the presence of detectable profanity.</a:t>
            </a:r>
          </a:p>
        </p:txBody>
      </p:sp>
    </p:spTree>
    <p:extLst>
      <p:ext uri="{BB962C8B-B14F-4D97-AF65-F5344CB8AC3E}">
        <p14:creationId xmlns:p14="http://schemas.microsoft.com/office/powerpoint/2010/main" val="2469532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0AAD1901-6EB6-572E-1547-8FB33995978E}"/>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5375A443-5770-D744-1797-9E3EC3B31887}"/>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 name="TextBox 2">
            <a:extLst>
              <a:ext uri="{FF2B5EF4-FFF2-40B4-BE49-F238E27FC236}">
                <a16:creationId xmlns:a16="http://schemas.microsoft.com/office/drawing/2014/main" id="{7B45441F-57A8-976D-5CF5-B6D7AFC02046}"/>
              </a:ext>
            </a:extLst>
          </p:cNvPr>
          <p:cNvSpPr txBox="1"/>
          <p:nvPr/>
        </p:nvSpPr>
        <p:spPr>
          <a:xfrm>
            <a:off x="1012309" y="1193977"/>
            <a:ext cx="7704000" cy="199266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Cyberbullying, a pervasive issue online, leads to serious consequences like suicides and depression, highlighting the crucial need for its control.</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This paper proposes an architecture for cyberbullying detection, focusing on hate speech data from Twitter and personal attacks on Wikipedia.</a:t>
            </a:r>
          </a:p>
          <a:p>
            <a:pPr marL="285750" indent="-285750" algn="just">
              <a:lnSpc>
                <a:spcPct val="150000"/>
              </a:lnSpc>
              <a:buFont typeface="Arial" panose="020B0604020202020204" pitchFamily="34" charset="0"/>
              <a:buChar char="•"/>
            </a:pPr>
            <a:r>
              <a:rPr lang="en-US" dirty="0">
                <a:solidFill>
                  <a:srgbClr val="0D0D0D"/>
                </a:solidFill>
                <a:latin typeface="Times New Roman" panose="02020603050405020304" pitchFamily="18" charset="0"/>
                <a:cs typeface="Times New Roman" panose="02020603050405020304" pitchFamily="18" charset="0"/>
              </a:rPr>
              <a:t>SVM and Navies bayes </a:t>
            </a:r>
            <a:r>
              <a:rPr lang="en-US" b="0" i="0" dirty="0">
                <a:solidFill>
                  <a:srgbClr val="0D0D0D"/>
                </a:solidFill>
                <a:effectLst/>
                <a:latin typeface="Times New Roman" panose="02020603050405020304" pitchFamily="18" charset="0"/>
                <a:cs typeface="Times New Roman" panose="02020603050405020304" pitchFamily="18" charset="0"/>
              </a:rPr>
              <a:t>techniques coupled with basic Machine Learning algorithms achieve over 90% accuracy in detecting hate speech, facilitated by the presence of detectable profanity.</a:t>
            </a:r>
          </a:p>
        </p:txBody>
      </p:sp>
    </p:spTree>
    <p:extLst>
      <p:ext uri="{BB962C8B-B14F-4D97-AF65-F5344CB8AC3E}">
        <p14:creationId xmlns:p14="http://schemas.microsoft.com/office/powerpoint/2010/main" val="1225926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ABSTRACT</a:t>
            </a:r>
            <a:endParaRPr dirty="0">
              <a:solidFill>
                <a:schemeClr val="tx1"/>
              </a:solidFill>
            </a:endParaRPr>
          </a:p>
        </p:txBody>
      </p:sp>
      <p:sp>
        <p:nvSpPr>
          <p:cNvPr id="3" name="TextBox 2">
            <a:extLst>
              <a:ext uri="{FF2B5EF4-FFF2-40B4-BE49-F238E27FC236}">
                <a16:creationId xmlns:a16="http://schemas.microsoft.com/office/drawing/2014/main" id="{02E74F7B-6A2A-EA88-87A0-B605275A54F4}"/>
              </a:ext>
            </a:extLst>
          </p:cNvPr>
          <p:cNvSpPr txBox="1"/>
          <p:nvPr/>
        </p:nvSpPr>
        <p:spPr>
          <a:xfrm>
            <a:off x="906906" y="825750"/>
            <a:ext cx="7517094" cy="3285323"/>
          </a:xfrm>
          <a:prstGeom prst="rect">
            <a:avLst/>
          </a:prstGeom>
          <a:noFill/>
        </p:spPr>
        <p:txBody>
          <a:bodyPr wrap="square">
            <a:spAutoFit/>
          </a:bodyPr>
          <a:lstStyle/>
          <a:p>
            <a:pPr marL="285750" indent="-285750" algn="just">
              <a:lnSpc>
                <a:spcPct val="150000"/>
              </a:lnSpc>
              <a:buFont typeface="Arial" panose="020B0604020202020204" pitchFamily="34" charset="0"/>
              <a:buChar char="•"/>
              <a:tabLst>
                <a:tab pos="4659313" algn="l"/>
              </a:tabLst>
            </a:pPr>
            <a:endParaRPr lang="en-US"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tabLst>
                <a:tab pos="4659313" algn="l"/>
              </a:tabLst>
            </a:pPr>
            <a:r>
              <a:rPr lang="en-US" sz="1400" dirty="0">
                <a:latin typeface="Times New Roman" panose="02020603050405020304" pitchFamily="18" charset="0"/>
                <a:cs typeface="Times New Roman" panose="02020603050405020304" pitchFamily="18" charset="0"/>
              </a:rPr>
              <a:t>Cyberbullying is an activity of sending threatening messages to insult person. To prevent cyber victimization from the activity is challenging.</a:t>
            </a:r>
          </a:p>
          <a:p>
            <a:pPr marL="285750" indent="-285750" algn="just">
              <a:lnSpc>
                <a:spcPct val="150000"/>
              </a:lnSpc>
              <a:buFont typeface="Arial" panose="020B0604020202020204" pitchFamily="34" charset="0"/>
              <a:buChar char="•"/>
              <a:tabLst>
                <a:tab pos="4659313" algn="l"/>
              </a:tabLst>
            </a:pPr>
            <a:r>
              <a:rPr lang="en-US" sz="1400" dirty="0">
                <a:latin typeface="Times New Roman" panose="02020603050405020304" pitchFamily="18" charset="0"/>
                <a:cs typeface="Times New Roman" panose="02020603050405020304" pitchFamily="18" charset="0"/>
              </a:rPr>
              <a:t>It is a misuse of technology advantage to bully a person. Cyberbully and its impact have occurred around the world and now the number of cases are increasing.</a:t>
            </a:r>
          </a:p>
          <a:p>
            <a:pPr marL="285750" indent="-285750" algn="just">
              <a:lnSpc>
                <a:spcPct val="150000"/>
              </a:lnSpc>
              <a:buFont typeface="Arial" panose="020B0604020202020204" pitchFamily="34" charset="0"/>
              <a:buChar char="•"/>
              <a:tabLst>
                <a:tab pos="4659313" algn="l"/>
              </a:tabLst>
            </a:pPr>
            <a:r>
              <a:rPr lang="en-US" sz="1400" dirty="0">
                <a:latin typeface="Times New Roman" panose="02020603050405020304" pitchFamily="18" charset="0"/>
                <a:cs typeface="Times New Roman" panose="02020603050405020304" pitchFamily="18" charset="0"/>
              </a:rPr>
              <a:t>Cyberbullying detection is very important because the online information is too large so it is not possible to be tracked by humans.</a:t>
            </a:r>
          </a:p>
          <a:p>
            <a:pPr marL="285750" indent="-285750" algn="just">
              <a:lnSpc>
                <a:spcPct val="150000"/>
              </a:lnSpc>
              <a:buFont typeface="Arial" panose="020B0604020202020204" pitchFamily="34" charset="0"/>
              <a:buChar char="•"/>
              <a:tabLst>
                <a:tab pos="4659313" algn="l"/>
              </a:tabLst>
            </a:pPr>
            <a:r>
              <a:rPr lang="en-US" sz="1400" dirty="0">
                <a:latin typeface="Times New Roman" panose="02020603050405020304" pitchFamily="18" charset="0"/>
                <a:cs typeface="Times New Roman" panose="02020603050405020304" pitchFamily="18" charset="0"/>
              </a:rPr>
              <a:t>This project enhanced the Naïve Bayes classifier for extracting the words and examining loaded pattern clustering. The purpose of this research is to construct a classification model with optimal accuracy in identifying.</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35DE168F-1554-36ED-F9CA-9F3B503D8FFF}"/>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E01EEB08-E164-75F8-ABD8-D34EEEE6B5F5}"/>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EXISTING SYSTEM</a:t>
            </a:r>
            <a:endParaRPr dirty="0">
              <a:solidFill>
                <a:schemeClr val="tx1"/>
              </a:solidFill>
            </a:endParaRPr>
          </a:p>
        </p:txBody>
      </p:sp>
      <p:sp>
        <p:nvSpPr>
          <p:cNvPr id="4" name="TextBox 3">
            <a:extLst>
              <a:ext uri="{FF2B5EF4-FFF2-40B4-BE49-F238E27FC236}">
                <a16:creationId xmlns:a16="http://schemas.microsoft.com/office/drawing/2014/main" id="{6055C168-AD4B-50A9-CA76-80F0AFF5010E}"/>
              </a:ext>
            </a:extLst>
          </p:cNvPr>
          <p:cNvSpPr txBox="1"/>
          <p:nvPr/>
        </p:nvSpPr>
        <p:spPr>
          <a:xfrm>
            <a:off x="1214203" y="1231985"/>
            <a:ext cx="7457607" cy="296600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An existing system for cyberbullying detection on social media leverages machine learning to automatically identify and address abusive behavior.</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 It collects and preprocesses data from platforms like Twitter and Facebook, extracting relevant features for model training. </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Trained on labeled data, the system employs algorithms like SVM and Naive Bayes to classify content as cyberbullying or non-cyberbullying. </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Upon deployment, it continuously monitors social media activity, flagging instances of cyberbullying for review by platform administrators. Regular updates and user-friendly interfaces ensure effective detection and mitigation of cyberbullying incidents.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738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7FA36541-CEA5-00A5-A8E7-DA3364F625AE}"/>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0BAC27D8-1C5D-2F30-81F1-A7F899BD4F07}"/>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DISADVANTAGES </a:t>
            </a:r>
            <a:endParaRPr dirty="0">
              <a:solidFill>
                <a:schemeClr val="tx1"/>
              </a:solidFill>
            </a:endParaRPr>
          </a:p>
        </p:txBody>
      </p:sp>
      <p:sp>
        <p:nvSpPr>
          <p:cNvPr id="4" name="TextBox 3">
            <a:extLst>
              <a:ext uri="{FF2B5EF4-FFF2-40B4-BE49-F238E27FC236}">
                <a16:creationId xmlns:a16="http://schemas.microsoft.com/office/drawing/2014/main" id="{3F3985C6-11A9-11B0-4DFE-29497C631224}"/>
              </a:ext>
            </a:extLst>
          </p:cNvPr>
          <p:cNvSpPr txBox="1"/>
          <p:nvPr/>
        </p:nvSpPr>
        <p:spPr>
          <a:xfrm>
            <a:off x="1154242" y="1234059"/>
            <a:ext cx="6633148" cy="166949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Limited Coverage</a:t>
            </a:r>
          </a:p>
          <a:p>
            <a:pPr marL="285750" indent="-285750" algn="l">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Bias and Fairness</a:t>
            </a:r>
          </a:p>
          <a:p>
            <a:pPr marL="285750" indent="-285750" algn="l">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Scalability Issues</a:t>
            </a:r>
          </a:p>
          <a:p>
            <a:pPr marL="285750" indent="-285750" algn="l">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Adaptability</a:t>
            </a:r>
          </a:p>
          <a:p>
            <a:pPr marL="285750" indent="-285750" algn="l">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Privacy Concerns</a:t>
            </a:r>
          </a:p>
        </p:txBody>
      </p:sp>
    </p:spTree>
    <p:extLst>
      <p:ext uri="{BB962C8B-B14F-4D97-AF65-F5344CB8AC3E}">
        <p14:creationId xmlns:p14="http://schemas.microsoft.com/office/powerpoint/2010/main" val="85955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884A02A2-1A91-7C61-A17C-A2A6C94F1549}"/>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7AA1E605-0548-5362-FE55-10CA40D3F7BA}"/>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rPr>
              <a:t>PROPOSED SYSTEM</a:t>
            </a:r>
            <a:br>
              <a:rPr lang="en-IN" dirty="0">
                <a:solidFill>
                  <a:schemeClr val="tx1"/>
                </a:solidFill>
              </a:rPr>
            </a:br>
            <a:endParaRPr dirty="0">
              <a:solidFill>
                <a:schemeClr val="tx1"/>
              </a:solidFill>
            </a:endParaRPr>
          </a:p>
        </p:txBody>
      </p:sp>
      <p:sp>
        <p:nvSpPr>
          <p:cNvPr id="4" name="TextBox 3">
            <a:extLst>
              <a:ext uri="{FF2B5EF4-FFF2-40B4-BE49-F238E27FC236}">
                <a16:creationId xmlns:a16="http://schemas.microsoft.com/office/drawing/2014/main" id="{A608DC1E-A55B-E15F-B59D-71BAE0FBE3E9}"/>
              </a:ext>
            </a:extLst>
          </p:cNvPr>
          <p:cNvSpPr txBox="1"/>
          <p:nvPr/>
        </p:nvSpPr>
        <p:spPr>
          <a:xfrm>
            <a:off x="1109271" y="1184799"/>
            <a:ext cx="7082382" cy="328532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The proposed system for cyberbullying detection on social media utilizes advanced machine learning techniques.</a:t>
            </a:r>
            <a:endParaRPr lang="en-US" dirty="0">
              <a:solidFill>
                <a:srgbClr val="0D0D0D"/>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Here we have used a</a:t>
            </a:r>
            <a:r>
              <a:rPr lang="en-US" dirty="0">
                <a:solidFill>
                  <a:srgbClr val="0D0D0D"/>
                </a:solidFill>
                <a:latin typeface="Times New Roman" panose="02020603050405020304" pitchFamily="18" charset="0"/>
                <a:cs typeface="Times New Roman" panose="02020603050405020304" pitchFamily="18" charset="0"/>
              </a:rPr>
              <a:t>n algorithm called navies bayes which can handled large amount of data.</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rgbClr val="0D0D0D"/>
                </a:solidFill>
                <a:latin typeface="Times New Roman" panose="02020603050405020304" pitchFamily="18" charset="0"/>
                <a:cs typeface="Times New Roman" panose="02020603050405020304" pitchFamily="18" charset="0"/>
              </a:rPr>
              <a:t>These techniques will </a:t>
            </a:r>
            <a:r>
              <a:rPr lang="en-US" b="0" i="0" dirty="0">
                <a:solidFill>
                  <a:srgbClr val="0D0D0D"/>
                </a:solidFill>
                <a:effectLst/>
                <a:latin typeface="Times New Roman" panose="02020603050405020304" pitchFamily="18" charset="0"/>
                <a:cs typeface="Times New Roman" panose="02020603050405020304" pitchFamily="18" charset="0"/>
              </a:rPr>
              <a:t>preprocess data, extract relevant features, and train models for accurate classification.</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 It incorporates real-time monitoring to promptly flag potential instances of cyberbullying for review by platform administrators. </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With a user-friendly interface, users can report incidents, facilitating continuous improvement and fostering a safer online environment.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2090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78B339B8-EF95-2CD3-ED26-5E1B44E466FE}"/>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74F6BCBA-4441-1C28-2ECA-3C96682F6D63}"/>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ADVANTAGES </a:t>
            </a:r>
            <a:endParaRPr dirty="0">
              <a:solidFill>
                <a:schemeClr val="tx1"/>
              </a:solidFill>
            </a:endParaRPr>
          </a:p>
        </p:txBody>
      </p:sp>
      <p:sp>
        <p:nvSpPr>
          <p:cNvPr id="4" name="TextBox 3">
            <a:extLst>
              <a:ext uri="{FF2B5EF4-FFF2-40B4-BE49-F238E27FC236}">
                <a16:creationId xmlns:a16="http://schemas.microsoft.com/office/drawing/2014/main" id="{7D0E7BFC-93A4-18A0-DDC7-FC0983D0B916}"/>
              </a:ext>
            </a:extLst>
          </p:cNvPr>
          <p:cNvSpPr txBox="1"/>
          <p:nvPr/>
        </p:nvSpPr>
        <p:spPr>
          <a:xfrm>
            <a:off x="1124262" y="1112100"/>
            <a:ext cx="6415790" cy="1900777"/>
          </a:xfrm>
          <a:prstGeom prst="rect">
            <a:avLst/>
          </a:prstGeom>
          <a:noFill/>
        </p:spPr>
        <p:txBody>
          <a:bodyPr wrap="square">
            <a:spAutoFit/>
          </a:bodyPr>
          <a:lstStyle/>
          <a:p>
            <a:pPr marL="285750" lvl="3" indent="-285750">
              <a:lnSpc>
                <a:spcPct val="150000"/>
              </a:lnSpc>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Enhanced Accuracy</a:t>
            </a:r>
          </a:p>
          <a:p>
            <a:pPr marL="285750" lvl="3" indent="-285750">
              <a:lnSpc>
                <a:spcPct val="150000"/>
              </a:lnSpc>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Real-Time Monitoring</a:t>
            </a:r>
          </a:p>
          <a:p>
            <a:pPr marL="285750" lvl="3" indent="-285750">
              <a:lnSpc>
                <a:spcPct val="150000"/>
              </a:lnSpc>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Improved Scalability</a:t>
            </a:r>
          </a:p>
          <a:p>
            <a:pPr marL="285750" lvl="3" indent="-285750">
              <a:lnSpc>
                <a:spcPct val="150000"/>
              </a:lnSpc>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Adaptability to Evolving Tactics</a:t>
            </a:r>
          </a:p>
          <a:p>
            <a:pPr marL="285750" lvl="3" indent="-285750">
              <a:lnSpc>
                <a:spcPct val="150000"/>
              </a:lnSpc>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User-Friendly Interface</a:t>
            </a:r>
          </a:p>
        </p:txBody>
      </p:sp>
    </p:spTree>
    <p:extLst>
      <p:ext uri="{BB962C8B-B14F-4D97-AF65-F5344CB8AC3E}">
        <p14:creationId xmlns:p14="http://schemas.microsoft.com/office/powerpoint/2010/main" val="2897232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2A545F7D-BB02-92F5-078C-6A046FD35CCA}"/>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8E3136F1-6855-06DA-EF74-3327A6D39267}"/>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NOVELTY</a:t>
            </a:r>
            <a:br>
              <a:rPr lang="en" dirty="0">
                <a:solidFill>
                  <a:schemeClr val="tx1"/>
                </a:solidFill>
              </a:rPr>
            </a:br>
            <a:endParaRPr dirty="0">
              <a:solidFill>
                <a:schemeClr val="tx1"/>
              </a:solidFill>
            </a:endParaRPr>
          </a:p>
        </p:txBody>
      </p:sp>
      <p:sp>
        <p:nvSpPr>
          <p:cNvPr id="6" name="TextBox 5">
            <a:extLst>
              <a:ext uri="{FF2B5EF4-FFF2-40B4-BE49-F238E27FC236}">
                <a16:creationId xmlns:a16="http://schemas.microsoft.com/office/drawing/2014/main" id="{DB68485E-803F-D16C-CE81-36C25806C4F1}"/>
              </a:ext>
            </a:extLst>
          </p:cNvPr>
          <p:cNvSpPr txBox="1"/>
          <p:nvPr/>
        </p:nvSpPr>
        <p:spPr>
          <a:xfrm>
            <a:off x="1019330" y="801098"/>
            <a:ext cx="7171849" cy="3741409"/>
          </a:xfrm>
          <a:prstGeom prst="rect">
            <a:avLst/>
          </a:prstGeom>
          <a:noFill/>
        </p:spPr>
        <p:txBody>
          <a:bodyPr wrap="square">
            <a:spAutoFit/>
          </a:bodyPr>
          <a:lstStyle/>
          <a:p>
            <a:pPr marL="285750" indent="-285750" algn="just">
              <a:lnSpc>
                <a:spcPct val="150000"/>
              </a:lnSpc>
              <a:buFont typeface="Arial" panose="020B0604020202020204" pitchFamily="34" charset="0"/>
              <a:buChar char="•"/>
            </a:pPr>
            <a:endParaRPr lang="en-US" sz="1600"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The novelty of the proposed system lies in its integration of cutting-edge machine learning algorithms and </a:t>
            </a:r>
            <a:r>
              <a:rPr lang="en-US" sz="1600" b="0" i="0" dirty="0" err="1">
                <a:solidFill>
                  <a:srgbClr val="0D0D0D"/>
                </a:solidFill>
                <a:effectLst/>
                <a:latin typeface="Times New Roman" panose="02020603050405020304" pitchFamily="18" charset="0"/>
                <a:cs typeface="Times New Roman" panose="02020603050405020304" pitchFamily="18" charset="0"/>
              </a:rPr>
              <a:t>svm</a:t>
            </a:r>
            <a:r>
              <a:rPr lang="en-US" sz="1600" b="0" i="0" dirty="0">
                <a:solidFill>
                  <a:srgbClr val="0D0D0D"/>
                </a:solidFill>
                <a:effectLst/>
                <a:latin typeface="Times New Roman" panose="02020603050405020304" pitchFamily="18" charset="0"/>
                <a:cs typeface="Times New Roman" panose="02020603050405020304" pitchFamily="18" charset="0"/>
              </a:rPr>
              <a:t> and navies bayes techniques tailored specifically for cyberbullying detection on social media platforms. </a:t>
            </a:r>
          </a:p>
          <a:p>
            <a:pPr marL="285750" indent="-285750" algn="just">
              <a:lnSpc>
                <a:spcPct val="150000"/>
              </a:lnSpc>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Unlike existing systems, the proposed system incorporates advanced features such as real-time monitoring, scalable processing capabilities, and adaptability to evolving cyberbullying tactics. </a:t>
            </a:r>
          </a:p>
          <a:p>
            <a:pPr marL="285750" indent="-285750" algn="just">
              <a:lnSpc>
                <a:spcPct val="150000"/>
              </a:lnSpc>
              <a:buFont typeface="Arial" panose="020B0604020202020204" pitchFamily="34" charset="0"/>
              <a:buChar char="•"/>
            </a:pPr>
            <a:r>
              <a:rPr lang="en-US" sz="1600" b="0" i="0" dirty="0">
                <a:solidFill>
                  <a:srgbClr val="0D0D0D"/>
                </a:solidFill>
                <a:effectLst/>
                <a:latin typeface="Times New Roman" panose="02020603050405020304" pitchFamily="18" charset="0"/>
                <a:cs typeface="Times New Roman" panose="02020603050405020304" pitchFamily="18" charset="0"/>
              </a:rPr>
              <a:t>Additionally, the system's user-friendly interface and proactive reporting mechanisms enhance user engagement and collaboration, fostering a safer and more inclusive online environment.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69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F02B627E-316A-DBD7-84C3-6B259C83041A}"/>
            </a:ext>
          </a:extLst>
        </p:cNvPr>
        <p:cNvGrpSpPr/>
        <p:nvPr/>
      </p:nvGrpSpPr>
      <p:grpSpPr>
        <a:xfrm>
          <a:off x="0" y="0"/>
          <a:ext cx="0" cy="0"/>
          <a:chOff x="0" y="0"/>
          <a:chExt cx="0" cy="0"/>
        </a:xfrm>
      </p:grpSpPr>
      <p:sp>
        <p:nvSpPr>
          <p:cNvPr id="184" name="Google Shape;184;p33">
            <a:extLst>
              <a:ext uri="{FF2B5EF4-FFF2-40B4-BE49-F238E27FC236}">
                <a16:creationId xmlns:a16="http://schemas.microsoft.com/office/drawing/2014/main" id="{EF1B59D0-A27C-BE3C-3508-8175EFF957C8}"/>
              </a:ext>
            </a:extLst>
          </p:cNvPr>
          <p:cNvSpPr txBox="1">
            <a:spLocks noGrp="1"/>
          </p:cNvSpPr>
          <p:nvPr>
            <p:ph type="title"/>
          </p:nvPr>
        </p:nvSpPr>
        <p:spPr>
          <a:xfrm>
            <a:off x="720000" y="539400"/>
            <a:ext cx="842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rPr>
              <a:t>HARDWARE &amp; SOFTWARE REQUIREMENTS</a:t>
            </a:r>
            <a:endParaRPr dirty="0">
              <a:solidFill>
                <a:schemeClr val="tx1"/>
              </a:solidFill>
            </a:endParaRPr>
          </a:p>
        </p:txBody>
      </p:sp>
      <p:sp>
        <p:nvSpPr>
          <p:cNvPr id="2" name="TextBox 1">
            <a:extLst>
              <a:ext uri="{FF2B5EF4-FFF2-40B4-BE49-F238E27FC236}">
                <a16:creationId xmlns:a16="http://schemas.microsoft.com/office/drawing/2014/main" id="{DA707972-E293-048B-3AB3-74D2B38A271A}"/>
              </a:ext>
            </a:extLst>
          </p:cNvPr>
          <p:cNvSpPr txBox="1"/>
          <p:nvPr/>
        </p:nvSpPr>
        <p:spPr>
          <a:xfrm>
            <a:off x="720000" y="1455823"/>
            <a:ext cx="8024166" cy="1658211"/>
          </a:xfrm>
          <a:prstGeom prst="rect">
            <a:avLst/>
          </a:prstGeom>
          <a:noFill/>
        </p:spPr>
        <p:txBody>
          <a:bodyPr wrap="square" rtlCol="0">
            <a:spAutoFit/>
          </a:bodyPr>
          <a:lstStyle/>
          <a:p>
            <a:pPr>
              <a:lnSpc>
                <a:spcPct val="150000"/>
              </a:lnSpc>
              <a:spcAft>
                <a:spcPts val="800"/>
              </a:spcAft>
            </a:pPr>
            <a:r>
              <a:rPr lang="en-IN" b="1" u="sng" dirty="0">
                <a:effectLst/>
                <a:latin typeface="Times New Roman" panose="02020603050405020304" pitchFamily="18" charset="0"/>
                <a:ea typeface="Calibri" panose="020F0502020204030204" pitchFamily="34" charset="0"/>
                <a:cs typeface="Times New Roman" panose="02020603050405020304" pitchFamily="18" charset="0"/>
              </a:rPr>
              <a:t>Hardware Requirements</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Processor : Pentium IV or higher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RAM : </a:t>
            </a:r>
            <a:r>
              <a:rPr lang="en-IN" dirty="0">
                <a:latin typeface="Times New Roman" panose="02020603050405020304" pitchFamily="18" charset="0"/>
                <a:ea typeface="Calibri" panose="020F0502020204030204" pitchFamily="34" charset="0"/>
                <a:cs typeface="Times New Roman" panose="02020603050405020304" pitchFamily="18" charset="0"/>
              </a:rPr>
              <a:t>256 MB</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Hard Disk : 512MB</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3878A76-57E8-0E67-273E-98F9B58A3F7F}"/>
              </a:ext>
            </a:extLst>
          </p:cNvPr>
          <p:cNvSpPr txBox="1"/>
          <p:nvPr/>
        </p:nvSpPr>
        <p:spPr>
          <a:xfrm>
            <a:off x="4507214" y="1455823"/>
            <a:ext cx="4572000" cy="3490636"/>
          </a:xfrm>
          <a:prstGeom prst="rect">
            <a:avLst/>
          </a:prstGeom>
          <a:noFill/>
        </p:spPr>
        <p:txBody>
          <a:bodyPr wrap="square">
            <a:spAutoFit/>
          </a:bodyPr>
          <a:lstStyle/>
          <a:p>
            <a:pPr>
              <a:lnSpc>
                <a:spcPct val="150000"/>
              </a:lnSpc>
              <a:spcAft>
                <a:spcPts val="800"/>
              </a:spcAft>
            </a:pPr>
            <a:r>
              <a:rPr lang="en-IN" b="1" u="sng" dirty="0">
                <a:effectLst/>
                <a:latin typeface="Times New Roman" panose="02020603050405020304" pitchFamily="18" charset="0"/>
                <a:ea typeface="Calibri" panose="020F0502020204030204" pitchFamily="34" charset="0"/>
                <a:cs typeface="Times New Roman" panose="02020603050405020304" pitchFamily="18" charset="0"/>
              </a:rPr>
              <a:t>Software Requirements</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Aft>
                <a:spcPts val="1000"/>
              </a:spcAft>
              <a:tabLst>
                <a:tab pos="457200" algn="l"/>
              </a:tabLst>
            </a:pPr>
            <a:r>
              <a:rPr lang="en-US" dirty="0">
                <a:effectLst/>
                <a:latin typeface="Times New Roman" panose="02020603050405020304" pitchFamily="18" charset="0"/>
                <a:ea typeface="Times New Roman" panose="02020603050405020304" pitchFamily="18" charset="0"/>
              </a:rPr>
              <a:t>Operating system </a:t>
            </a:r>
            <a:r>
              <a:rPr lang="en-US" b="1" dirty="0">
                <a:effectLst/>
                <a:latin typeface="Times New Roman" panose="02020603050405020304" pitchFamily="18" charset="0"/>
                <a:ea typeface="Times New Roman" panose="02020603050405020304" pitchFamily="18" charset="0"/>
              </a:rPr>
              <a:t>	:   </a:t>
            </a:r>
            <a:r>
              <a:rPr lang="en-US" dirty="0">
                <a:effectLst/>
                <a:latin typeface="Times New Roman" panose="02020603050405020304" pitchFamily="18" charset="0"/>
                <a:ea typeface="Times New Roman" panose="02020603050405020304" pitchFamily="18" charset="0"/>
              </a:rPr>
              <a:t>Windows 7 Ultimate.</a:t>
            </a:r>
            <a:endParaRPr lang="en-IN" dirty="0">
              <a:effectLst/>
              <a:latin typeface="Times New Roman" panose="02020603050405020304" pitchFamily="18" charset="0"/>
              <a:ea typeface="Times New Roman" panose="02020603050405020304" pitchFamily="18" charset="0"/>
            </a:endParaRPr>
          </a:p>
          <a:p>
            <a:pPr lvl="0" algn="just">
              <a:lnSpc>
                <a:spcPct val="150000"/>
              </a:lnSpc>
              <a:spcAft>
                <a:spcPts val="1000"/>
              </a:spcAft>
              <a:tabLst>
                <a:tab pos="457200" algn="l"/>
              </a:tabLst>
            </a:pPr>
            <a:r>
              <a:rPr lang="en-US" dirty="0">
                <a:effectLst/>
                <a:latin typeface="Times New Roman" panose="02020603050405020304" pitchFamily="18" charset="0"/>
                <a:ea typeface="Times New Roman" panose="02020603050405020304" pitchFamily="18" charset="0"/>
              </a:rPr>
              <a:t>Coding Language</a:t>
            </a:r>
            <a:r>
              <a:rPr lang="en-US" b="1" dirty="0">
                <a:effectLst/>
                <a:latin typeface="Times New Roman" panose="02020603050405020304" pitchFamily="18" charset="0"/>
                <a:ea typeface="Times New Roman" panose="02020603050405020304" pitchFamily="18" charset="0"/>
              </a:rPr>
              <a:t>	:   </a:t>
            </a:r>
            <a:r>
              <a:rPr lang="en-US" dirty="0">
                <a:effectLst/>
                <a:latin typeface="Times New Roman" panose="02020603050405020304" pitchFamily="18" charset="0"/>
                <a:ea typeface="Times New Roman" panose="02020603050405020304" pitchFamily="18" charset="0"/>
              </a:rPr>
              <a:t>Python.</a:t>
            </a:r>
            <a:endParaRPr lang="en-IN" dirty="0">
              <a:effectLst/>
              <a:latin typeface="Times New Roman" panose="02020603050405020304" pitchFamily="18" charset="0"/>
              <a:ea typeface="Times New Roman" panose="02020603050405020304" pitchFamily="18" charset="0"/>
            </a:endParaRPr>
          </a:p>
          <a:p>
            <a:pPr lvl="0" algn="just">
              <a:lnSpc>
                <a:spcPct val="150000"/>
              </a:lnSpc>
              <a:spcAft>
                <a:spcPts val="1000"/>
              </a:spcAft>
              <a:tabLst>
                <a:tab pos="457200" algn="l"/>
              </a:tabLst>
            </a:pPr>
            <a:r>
              <a:rPr lang="en-US" dirty="0">
                <a:effectLst/>
                <a:latin typeface="Times New Roman" panose="02020603050405020304" pitchFamily="18" charset="0"/>
                <a:ea typeface="Times New Roman" panose="02020603050405020304" pitchFamily="18" charset="0"/>
              </a:rPr>
              <a:t>Front-End</a:t>
            </a:r>
            <a:r>
              <a:rPr lang="en-US" b="1" dirty="0">
                <a:effectLst/>
                <a:latin typeface="Times New Roman" panose="02020603050405020304" pitchFamily="18" charset="0"/>
                <a:ea typeface="Times New Roman" panose="02020603050405020304" pitchFamily="18" charset="0"/>
              </a:rPr>
              <a:t>		:   </a:t>
            </a:r>
            <a:r>
              <a:rPr lang="en-US" dirty="0">
                <a:latin typeface="Times New Roman" panose="02020603050405020304" pitchFamily="18" charset="0"/>
                <a:ea typeface="Times New Roman" panose="02020603050405020304" pitchFamily="18" charset="0"/>
              </a:rPr>
              <a:t>HTML, CSS</a:t>
            </a:r>
            <a:endParaRPr lang="en-IN" dirty="0">
              <a:effectLst/>
              <a:latin typeface="Times New Roman" panose="02020603050405020304" pitchFamily="18" charset="0"/>
              <a:ea typeface="Times New Roman" panose="02020603050405020304" pitchFamily="18" charset="0"/>
            </a:endParaRPr>
          </a:p>
          <a:p>
            <a:pPr lvl="0" algn="just">
              <a:lnSpc>
                <a:spcPct val="150000"/>
              </a:lnSpc>
              <a:spcAft>
                <a:spcPts val="1000"/>
              </a:spcAft>
              <a:tabLst>
                <a:tab pos="457200" algn="l"/>
              </a:tabLst>
            </a:pPr>
            <a:r>
              <a:rPr lang="en-US" dirty="0">
                <a:effectLst/>
                <a:latin typeface="Times New Roman" panose="02020603050405020304" pitchFamily="18" charset="0"/>
                <a:ea typeface="Times New Roman" panose="02020603050405020304" pitchFamily="18" charset="0"/>
              </a:rPr>
              <a:t>Back-End</a:t>
            </a:r>
            <a:r>
              <a:rPr lang="en-US" b="1" dirty="0">
                <a:effectLst/>
                <a:latin typeface="Times New Roman" panose="02020603050405020304" pitchFamily="18" charset="0"/>
                <a:ea typeface="Times New Roman" panose="02020603050405020304" pitchFamily="18" charset="0"/>
              </a:rPr>
              <a:t>		:   </a:t>
            </a:r>
            <a:r>
              <a:rPr lang="en-US" dirty="0">
                <a:effectLst/>
                <a:latin typeface="Times New Roman" panose="02020603050405020304" pitchFamily="18" charset="0"/>
                <a:ea typeface="Times New Roman" panose="02020603050405020304" pitchFamily="18" charset="0"/>
              </a:rPr>
              <a:t>Django-ORM</a:t>
            </a:r>
          </a:p>
          <a:p>
            <a:pPr lvl="0" algn="just">
              <a:lnSpc>
                <a:spcPct val="150000"/>
              </a:lnSpc>
              <a:spcAft>
                <a:spcPts val="1000"/>
              </a:spcAft>
              <a:tabLst>
                <a:tab pos="457200" algn="l"/>
              </a:tabLst>
            </a:pPr>
            <a:r>
              <a:rPr lang="en-US" dirty="0">
                <a:effectLst/>
                <a:latin typeface="Times New Roman" panose="02020603050405020304" pitchFamily="18" charset="0"/>
                <a:ea typeface="Times New Roman" panose="02020603050405020304" pitchFamily="18" charset="0"/>
              </a:rPr>
              <a:t>Data Base	</a:t>
            </a:r>
            <a:r>
              <a:rPr lang="en-US" b="1" dirty="0">
                <a:effectLst/>
                <a:latin typeface="Times New Roman" panose="02020603050405020304" pitchFamily="18" charset="0"/>
                <a:ea typeface="Times New Roman" panose="02020603050405020304" pitchFamily="18" charset="0"/>
              </a:rPr>
              <a:t>	:   </a:t>
            </a:r>
            <a:r>
              <a:rPr lang="en-US" dirty="0">
                <a:effectLst/>
                <a:latin typeface="Times New Roman" panose="02020603050405020304" pitchFamily="18" charset="0"/>
                <a:ea typeface="Times New Roman" panose="02020603050405020304" pitchFamily="18" charset="0"/>
              </a:rPr>
              <a:t>MySQL (WAMP Server).</a:t>
            </a:r>
            <a:endParaRPr lang="en-IN" dirty="0">
              <a:effectLst/>
              <a:latin typeface="Times New Roman" panose="02020603050405020304" pitchFamily="18" charset="0"/>
              <a:ea typeface="Times New Roman" panose="02020603050405020304" pitchFamily="18" charset="0"/>
            </a:endParaRPr>
          </a:p>
          <a:p>
            <a:pPr>
              <a:lnSpc>
                <a:spcPct val="150000"/>
              </a:lnSpc>
              <a:spcAft>
                <a:spcPts val="80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7176167"/>
      </p:ext>
    </p:extLst>
  </p:cSld>
  <p:clrMapOvr>
    <a:masterClrMapping/>
  </p:clrMapOvr>
</p:sld>
</file>

<file path=ppt/theme/theme1.xml><?xml version="1.0" encoding="utf-8"?>
<a:theme xmlns:a="http://schemas.openxmlformats.org/drawingml/2006/main" name="Sheep Farm Project Proposal by Slidesgo">
  <a:themeElements>
    <a:clrScheme name="Simple Light">
      <a:dk1>
        <a:srgbClr val="393B22"/>
      </a:dk1>
      <a:lt1>
        <a:srgbClr val="F1EDE7"/>
      </a:lt1>
      <a:dk2>
        <a:srgbClr val="D1C2AF"/>
      </a:dk2>
      <a:lt2>
        <a:srgbClr val="AB9D5E"/>
      </a:lt2>
      <a:accent1>
        <a:srgbClr val="958351"/>
      </a:accent1>
      <a:accent2>
        <a:srgbClr val="696035"/>
      </a:accent2>
      <a:accent3>
        <a:srgbClr val="FFFFFF"/>
      </a:accent3>
      <a:accent4>
        <a:srgbClr val="FFFFFF"/>
      </a:accent4>
      <a:accent5>
        <a:srgbClr val="FFFFFF"/>
      </a:accent5>
      <a:accent6>
        <a:srgbClr val="FFFFFF"/>
      </a:accent6>
      <a:hlink>
        <a:srgbClr val="393B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TotalTime>
  <Words>1402</Words>
  <Application>Microsoft Office PowerPoint</Application>
  <PresentationFormat>On-screen Show (16:9)</PresentationFormat>
  <Paragraphs>138</Paragraphs>
  <Slides>25</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Times New Roman</vt:lpstr>
      <vt:lpstr>Work Sans</vt:lpstr>
      <vt:lpstr>Sheep Farm Project Proposal by Slidesgo</vt:lpstr>
      <vt:lpstr>PowerPoint Presentation</vt:lpstr>
      <vt:lpstr>CONTENTS</vt:lpstr>
      <vt:lpstr>ABSTRACT</vt:lpstr>
      <vt:lpstr>EXISTING SYSTEM</vt:lpstr>
      <vt:lpstr>DISADVANTAGES </vt:lpstr>
      <vt:lpstr>PROPOSED SYSTEM </vt:lpstr>
      <vt:lpstr>ADVANTAGES </vt:lpstr>
      <vt:lpstr>NOVELTY </vt:lpstr>
      <vt:lpstr>HARDWARE &amp; SOFTWARE REQUIREMENTS</vt:lpstr>
      <vt:lpstr>ARCHITECHTURE</vt:lpstr>
      <vt:lpstr>MODULES</vt:lpstr>
      <vt:lpstr>PowerPoint Presentation</vt:lpstr>
      <vt:lpstr>UML DIAGRAMS</vt:lpstr>
      <vt:lpstr>PowerPoint Presentation</vt:lpstr>
      <vt:lpstr>3. SEQUENCE DIAGRAM : </vt:lpstr>
      <vt:lpstr>PowerPoint Presentation</vt:lpstr>
      <vt:lpstr>PowerPoint Presentation</vt:lpstr>
      <vt:lpstr>SAMPLE CODE </vt:lpstr>
      <vt:lpstr>PowerPoint Presentation</vt:lpstr>
      <vt:lpstr>RESULTS</vt:lpstr>
      <vt:lpstr>PowerPoint Presentation</vt:lpstr>
      <vt:lpstr>PowerPoint Presentation</vt:lpstr>
      <vt:lpstr>PowerPoint Presentation</vt:lpstr>
      <vt:lpstr>FUTURE SCOPE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sripriya</dc:creator>
  <cp:lastModifiedBy>Bellary sripriya</cp:lastModifiedBy>
  <cp:revision>14</cp:revision>
  <dcterms:modified xsi:type="dcterms:W3CDTF">2024-03-26T16:52:29Z</dcterms:modified>
</cp:coreProperties>
</file>